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7" r:id="rId12"/>
    <p:sldId id="268" r:id="rId13"/>
    <p:sldId id="269" r:id="rId14"/>
    <p:sldId id="270" r:id="rId15"/>
    <p:sldId id="271" r:id="rId16"/>
    <p:sldId id="266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-31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0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6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9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2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0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4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8.pn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13.jpe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78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F07D947-A9E1-995D-F2EA-AEADABC55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3901736" cy="31308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cs-CZ" sz="4700" b="1" dirty="0">
                <a:solidFill>
                  <a:srgbClr val="FFFFFF"/>
                </a:solidFill>
                <a:cs typeface="Arial" panose="020B0604020202020204" pitchFamily="34" charset="0"/>
              </a:rPr>
              <a:t>Maturitní píčoviny</a:t>
            </a:r>
            <a:br>
              <a:rPr lang="cs-CZ" sz="47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cs-CZ" sz="2000" dirty="0">
                <a:solidFill>
                  <a:srgbClr val="FFFFFF"/>
                </a:solidFill>
                <a:cs typeface="Arial" panose="020B0604020202020204" pitchFamily="34" charset="0"/>
              </a:rPr>
              <a:t>(který jsem se měl naučit :3)</a:t>
            </a:r>
            <a:endParaRPr lang="cs-CZ" sz="47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65D802D-2687-3B85-B426-C4D9FD8B3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3901736" cy="2240529"/>
          </a:xfrm>
        </p:spPr>
        <p:txBody>
          <a:bodyPr>
            <a:normAutofit/>
          </a:bodyPr>
          <a:lstStyle/>
          <a:p>
            <a:r>
              <a:rPr lang="cs-CZ" sz="1800" i="1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Jan Poláček</a:t>
            </a:r>
          </a:p>
        </p:txBody>
      </p:sp>
      <p:pic>
        <p:nvPicPr>
          <p:cNvPr id="1028" name="Picture 4" descr="photo of library with turned on lights">
            <a:extLst>
              <a:ext uri="{FF2B5EF4-FFF2-40B4-BE49-F238E27FC236}">
                <a16:creationId xmlns:a16="http://schemas.microsoft.com/office/drawing/2014/main" id="{604A1627-7AAD-DC8E-9BAF-B6868DB74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r="-1" b="-1"/>
          <a:stretch/>
        </p:blipFill>
        <p:spPr bwMode="auto"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761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Jaroslav Vrchlický (1853-1912) </a:t>
            </a:r>
            <a:r>
              <a:rPr lang="cs-CZ" sz="1800" dirty="0"/>
              <a:t>2. </a:t>
            </a:r>
            <a:r>
              <a:rPr lang="cs-CZ" sz="1800" dirty="0" err="1"/>
              <a:t>pol</a:t>
            </a:r>
            <a:r>
              <a:rPr lang="cs-CZ" sz="1800" dirty="0"/>
              <a:t> 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61053"/>
            <a:ext cx="6229453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básník, </a:t>
            </a:r>
            <a:r>
              <a:rPr lang="cs-CZ" sz="1000" b="1" u="sng" dirty="0"/>
              <a:t>dramatik</a:t>
            </a:r>
            <a:r>
              <a:rPr lang="cs-CZ" sz="1000" b="1" dirty="0"/>
              <a:t>, novinář, kritik </a:t>
            </a:r>
            <a:r>
              <a:rPr lang="cs-CZ" sz="1000" dirty="0"/>
              <a:t>a představitel </a:t>
            </a:r>
            <a:r>
              <a:rPr lang="cs-CZ" sz="1000" b="1" i="1" u="sng" dirty="0"/>
              <a:t>Lumírovců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Jeho díla obsahují téměř všechny literární žánry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návratu z Itálie se stal </a:t>
            </a:r>
            <a:r>
              <a:rPr lang="cs-CZ" sz="1000" b="1" dirty="0"/>
              <a:t>tajemníkem Českého učení technického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Získal </a:t>
            </a:r>
            <a:r>
              <a:rPr lang="cs-CZ" sz="1000" i="1" u="sng" dirty="0"/>
              <a:t>doktorát na Karlově univerzitě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Umřel na </a:t>
            </a:r>
            <a:r>
              <a:rPr lang="cs-CZ" sz="1000" i="1" u="sng" dirty="0"/>
              <a:t>mozkovou mrtvici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140 knih z toho 80 básnických sbírek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Duch a svět </a:t>
            </a:r>
            <a:r>
              <a:rPr lang="cs-CZ" sz="1000" dirty="0"/>
              <a:t>- epika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Legenda o sv. Prokopovi </a:t>
            </a:r>
            <a:r>
              <a:rPr lang="cs-CZ" sz="1000" dirty="0"/>
              <a:t>– epika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Okna v bouři </a:t>
            </a:r>
            <a:r>
              <a:rPr lang="cs-CZ" sz="1000" dirty="0"/>
              <a:t>- lyrika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RUCHOVCI </a:t>
            </a:r>
            <a:r>
              <a:rPr lang="cs-CZ" sz="1000" dirty="0"/>
              <a:t>– vlastenci a zastánci slovanské myšlenky (</a:t>
            </a:r>
            <a:r>
              <a:rPr lang="cs-CZ" sz="1000" b="1" dirty="0"/>
              <a:t>Alois Jirásek</a:t>
            </a:r>
            <a:r>
              <a:rPr lang="cs-CZ" sz="1000" dirty="0"/>
              <a:t>, </a:t>
            </a:r>
            <a:r>
              <a:rPr lang="cs-CZ" sz="1000" b="1" dirty="0"/>
              <a:t>Svatopluk Čech</a:t>
            </a:r>
            <a:r>
              <a:rPr lang="cs-CZ" sz="1000" dirty="0"/>
              <a:t>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LUMÍROVCI </a:t>
            </a:r>
            <a:r>
              <a:rPr lang="cs-CZ" sz="1000" dirty="0"/>
              <a:t>– přibližují se k pocitům moderního člověka (</a:t>
            </a:r>
            <a:r>
              <a:rPr lang="cs-CZ" sz="1000" b="1" u="sng" dirty="0"/>
              <a:t>Jaroslav Vrchlický</a:t>
            </a:r>
            <a:r>
              <a:rPr lang="cs-CZ" sz="1000" dirty="0"/>
              <a:t>, </a:t>
            </a:r>
            <a:r>
              <a:rPr lang="cs-CZ" sz="1000" b="1" dirty="0"/>
              <a:t>Josef Sládek</a:t>
            </a:r>
            <a:r>
              <a:rPr lang="cs-CZ" sz="1000" dirty="0"/>
              <a:t>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RUCHOVCI </a:t>
            </a:r>
            <a:r>
              <a:rPr lang="cs-CZ" sz="1000" dirty="0"/>
              <a:t>– vlastenci a zastánci slovanské myšlenky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Alois Jirásek</a:t>
            </a:r>
            <a:r>
              <a:rPr lang="cs-CZ" sz="1000" dirty="0"/>
              <a:t>, </a:t>
            </a:r>
            <a:r>
              <a:rPr lang="cs-CZ" sz="1000" b="1" dirty="0"/>
              <a:t>Svatopluk Čech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LUMÍROVCI </a:t>
            </a:r>
            <a:r>
              <a:rPr lang="cs-CZ" sz="1000" dirty="0"/>
              <a:t>– přibližují se k pocitům moderního člověka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Jaroslav Vrchlický</a:t>
            </a:r>
            <a:r>
              <a:rPr lang="cs-CZ" sz="1000" dirty="0"/>
              <a:t>, </a:t>
            </a:r>
            <a:r>
              <a:rPr lang="cs-CZ" sz="1000" b="1" dirty="0"/>
              <a:t>Josef Sládek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200" b="1" dirty="0"/>
              <a:t>Karel Hynek Mácha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200" b="1" dirty="0"/>
              <a:t>Karel Jaromír Erben</a:t>
            </a:r>
            <a:endParaRPr lang="cs-CZ" sz="1200" dirty="0"/>
          </a:p>
        </p:txBody>
      </p:sp>
      <p:pic>
        <p:nvPicPr>
          <p:cNvPr id="6146" name="Picture 2" descr="Jaroslav Vrchlický – Wikipedie">
            <a:extLst>
              <a:ext uri="{FF2B5EF4-FFF2-40B4-BE49-F238E27FC236}">
                <a16:creationId xmlns:a16="http://schemas.microsoft.com/office/drawing/2014/main" id="{195FDFE2-031D-F95C-9C01-64A37AD1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0"/>
            <a:ext cx="5346252" cy="74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raduation Cap and Diploma Clipart PNG - FreeIconsPNG">
            <a:extLst>
              <a:ext uri="{FF2B5EF4-FFF2-40B4-BE49-F238E27FC236}">
                <a16:creationId xmlns:a16="http://schemas.microsoft.com/office/drawing/2014/main" id="{83E57EF1-DCA8-B4BB-9DA2-45332CCBA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6262">
            <a:off x="8336800" y="-524126"/>
            <a:ext cx="3641006" cy="21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E3A9725-395F-9241-ACB2-91A88178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273" y="176448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lag of the Czech Republic - Wikipedia">
            <a:extLst>
              <a:ext uri="{FF2B5EF4-FFF2-40B4-BE49-F238E27FC236}">
                <a16:creationId xmlns:a16="http://schemas.microsoft.com/office/drawing/2014/main" id="{8A18284E-53A4-939D-3FD5-46ED76BA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053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84FE9D1-5AA0-D7BA-DB36-545971D47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99110">
            <a:off x="8864966" y="3522520"/>
            <a:ext cx="3734254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Viktor Dyk (1877-1931) </a:t>
            </a:r>
            <a:r>
              <a:rPr lang="cs-CZ" sz="1800" dirty="0"/>
              <a:t>19-20.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52988"/>
            <a:ext cx="5472204" cy="6113078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spisovatel, publicista, politik, novinář (Národní listiny) a </a:t>
            </a:r>
            <a:r>
              <a:rPr lang="cs-CZ" sz="1000" b="1" dirty="0" err="1"/>
              <a:t>antisemitista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Navštěvoval </a:t>
            </a:r>
            <a:r>
              <a:rPr lang="cs-CZ" sz="1000" u="sng" dirty="0"/>
              <a:t>gymnázium v Praze</a:t>
            </a:r>
            <a:r>
              <a:rPr lang="cs-CZ" sz="1000" dirty="0"/>
              <a:t>, jeho </a:t>
            </a:r>
            <a:r>
              <a:rPr lang="cs-CZ" sz="1000" b="1" dirty="0"/>
              <a:t>učitelem byl </a:t>
            </a:r>
            <a:r>
              <a:rPr lang="cs-CZ" sz="1000" b="1" u="sng" dirty="0"/>
              <a:t>Alois Jirásek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Představitel anarchistických buřičů</a:t>
            </a:r>
            <a:r>
              <a:rPr lang="cs-CZ" sz="1000" dirty="0"/>
              <a:t>, později </a:t>
            </a:r>
            <a:r>
              <a:rPr lang="cs-CZ" sz="1000" i="1" u="sng" dirty="0"/>
              <a:t>nacionalisticky orientovaný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Podílel se na </a:t>
            </a:r>
            <a:r>
              <a:rPr lang="cs-CZ" sz="1000" b="1" i="1" dirty="0"/>
              <a:t>založení Československé národní demokracie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Neměl rád židy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Zemřel na infarkt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  <a:endParaRPr lang="cs-CZ" sz="8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Milá sedmi loupežníků </a:t>
            </a:r>
            <a:r>
              <a:rPr lang="cs-CZ" sz="1000" dirty="0"/>
              <a:t>– lyrickoepická balada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Buřiči </a:t>
            </a:r>
            <a:r>
              <a:rPr lang="cs-CZ" sz="1000" dirty="0"/>
              <a:t>– veršované povídky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Buřiči a smíření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Okno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Přelom 19. a 20. stol.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Buřičská literatura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proti společnosti</a:t>
            </a:r>
            <a:r>
              <a:rPr lang="cs-CZ" sz="1000" dirty="0"/>
              <a:t>, vyjadřovali v dílech </a:t>
            </a:r>
            <a:r>
              <a:rPr lang="cs-CZ" sz="1000" i="1" u="sng" dirty="0"/>
              <a:t>myšlenky satanismu, dekadence, anarchismu, </a:t>
            </a:r>
            <a:r>
              <a:rPr lang="cs-CZ" sz="1000" b="1" i="1" u="sng" dirty="0" err="1"/>
              <a:t>antimilitárství</a:t>
            </a:r>
            <a:endParaRPr lang="cs-CZ" sz="1000" b="1" i="1" u="sng" dirty="0"/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Vedli </a:t>
            </a:r>
            <a:r>
              <a:rPr lang="cs-CZ" sz="1000" i="1" dirty="0"/>
              <a:t>bohémský a tulácký život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Petr Bezruč (Buřič)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Fráňa Šrámek (Buřič)</a:t>
            </a:r>
            <a:endParaRPr lang="cs-CZ" sz="10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- Osudy dobrého vojáka Švejka</a:t>
            </a:r>
            <a:endParaRPr lang="cs-CZ" sz="1000" b="1" i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Ivan Olbracht </a:t>
            </a:r>
            <a:r>
              <a:rPr lang="cs-CZ" sz="1000" i="1" dirty="0"/>
              <a:t>– Golet v údolí, O zlých samotářích, Nikolaj Šuhaj loupežník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Karel Čapek </a:t>
            </a:r>
            <a:r>
              <a:rPr lang="cs-CZ" sz="1000" i="1" dirty="0"/>
              <a:t>– Bílá nemoc, Krakatit, Válka s mloky</a:t>
            </a:r>
            <a:endParaRPr lang="cs-CZ" sz="1000" b="1" i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Karel Poláček </a:t>
            </a:r>
            <a:r>
              <a:rPr lang="cs-CZ" sz="1000" i="1" dirty="0"/>
              <a:t>– Bylo nás 5, Muži v offsidu, Okresní město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Josef Kopta </a:t>
            </a:r>
            <a:r>
              <a:rPr lang="cs-CZ" sz="1000" i="1" dirty="0"/>
              <a:t>– Hlídač č. 47,  Legionářská trilogie, Adolf čeká na smrt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Eduard Bass </a:t>
            </a:r>
            <a:r>
              <a:rPr lang="cs-CZ" sz="1000" i="1" dirty="0"/>
              <a:t>– Cirkus Humberto</a:t>
            </a:r>
            <a:endParaRPr lang="cs-CZ" sz="1000" b="1" i="1" dirty="0"/>
          </a:p>
        </p:txBody>
      </p:sp>
      <p:pic>
        <p:nvPicPr>
          <p:cNvPr id="8194" name="Picture 2" descr="Viktor Dyk">
            <a:extLst>
              <a:ext uri="{FF2B5EF4-FFF2-40B4-BE49-F238E27FC236}">
                <a16:creationId xmlns:a16="http://schemas.microsoft.com/office/drawing/2014/main" id="{E7B6FE29-156E-DADB-F4DB-3DC25D66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-1068730"/>
            <a:ext cx="5343203" cy="79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EA05A26E-E713-35A9-85FC-AD4407EF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F3852188-1834-B68B-9050-3614DEE2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652" y="1879568"/>
            <a:ext cx="1056088" cy="1158324"/>
          </a:xfrm>
          <a:prstGeom prst="rect">
            <a:avLst/>
          </a:prstGeom>
        </p:spPr>
      </p:pic>
      <p:pic>
        <p:nvPicPr>
          <p:cNvPr id="8196" name="Picture 4" descr="Stock ilustrace Srdce Infarkt Myokardu – stáhnout obrázek nyní - Anatomie,  Arteriální hypertenze, Biologie - iStock">
            <a:extLst>
              <a:ext uri="{FF2B5EF4-FFF2-40B4-BE49-F238E27FC236}">
                <a16:creationId xmlns:a16="http://schemas.microsoft.com/office/drawing/2014/main" id="{5F7C1259-3972-B8B2-007C-A6BCE2C95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3037892"/>
            <a:ext cx="1981491" cy="22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raduation Cap and Diploma Clipart PNG - FreeIconsPNG">
            <a:extLst>
              <a:ext uri="{FF2B5EF4-FFF2-40B4-BE49-F238E27FC236}">
                <a16:creationId xmlns:a16="http://schemas.microsoft.com/office/drawing/2014/main" id="{81D3A353-E387-9E82-B661-511EEE2DC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5320">
            <a:off x="7361165" y="-189118"/>
            <a:ext cx="2948161" cy="174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tro v srdci - Rebel a bavič Petra Nárožný slaví! A už... | Facebook">
            <a:extLst>
              <a:ext uri="{FF2B5EF4-FFF2-40B4-BE49-F238E27FC236}">
                <a16:creationId xmlns:a16="http://schemas.microsoft.com/office/drawing/2014/main" id="{BD1379CC-72B4-239C-B6EB-6EC6BF034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406" y="4657142"/>
            <a:ext cx="3000288" cy="224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9FE5A71F-D957-1ABC-A625-9114EB12A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433" y="1415645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C09C67BB-CFA7-BCBE-B4EE-1292A1408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0550" y="756917"/>
            <a:ext cx="1056087" cy="11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Ivan Olbracht (1882-1952)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6232502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Narodil se v Semilech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prozaik, novinář a publicista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Nedokončil studium gymnázia </a:t>
            </a:r>
            <a:r>
              <a:rPr lang="cs-CZ" sz="1000" i="1" dirty="0">
                <a:sym typeface="Wingdings" panose="05000000000000000000" pitchFamily="2" charset="2"/>
              </a:rPr>
              <a:t>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>
                <a:sym typeface="Wingdings" panose="05000000000000000000" pitchFamily="2" charset="2"/>
              </a:rPr>
              <a:t>KOMUNISTA</a:t>
            </a:r>
            <a:r>
              <a:rPr lang="cs-CZ" sz="1000" dirty="0">
                <a:sym typeface="Wingdings" panose="05000000000000000000" pitchFamily="2" charset="2"/>
              </a:rPr>
              <a:t> </a:t>
            </a:r>
            <a:r>
              <a:rPr lang="cs-CZ" sz="1000" i="1" dirty="0">
                <a:sym typeface="Wingdings" panose="05000000000000000000" pitchFamily="2" charset="2"/>
              </a:rPr>
              <a:t>– během okupace působil ilegálně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>
                <a:sym typeface="Wingdings" panose="05000000000000000000" pitchFamily="2" charset="2"/>
              </a:rPr>
              <a:t>Po válce poslanec a členem KSČ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>
                <a:sym typeface="Wingdings" panose="05000000000000000000" pitchFamily="2" charset="2"/>
              </a:rPr>
              <a:t>Po </a:t>
            </a:r>
            <a:r>
              <a:rPr lang="cs-CZ" sz="1000" b="1" dirty="0">
                <a:sym typeface="Wingdings" panose="05000000000000000000" pitchFamily="2" charset="2"/>
              </a:rPr>
              <a:t>roku 1931 </a:t>
            </a:r>
            <a:r>
              <a:rPr lang="cs-CZ" sz="1000" dirty="0">
                <a:sym typeface="Wingdings" panose="05000000000000000000" pitchFamily="2" charset="2"/>
              </a:rPr>
              <a:t>pobýval v </a:t>
            </a:r>
            <a:r>
              <a:rPr lang="cs-CZ" sz="1000" b="1" dirty="0">
                <a:sym typeface="Wingdings" panose="05000000000000000000" pitchFamily="2" charset="2"/>
              </a:rPr>
              <a:t>Podkarpatské Rusi</a:t>
            </a:r>
            <a:r>
              <a:rPr lang="cs-CZ" sz="1000" dirty="0">
                <a:sym typeface="Wingdings" panose="05000000000000000000" pitchFamily="2" charset="2"/>
              </a:rPr>
              <a:t>, </a:t>
            </a:r>
            <a:r>
              <a:rPr lang="cs-CZ" sz="1000" i="1" dirty="0">
                <a:sym typeface="Wingdings" panose="05000000000000000000" pitchFamily="2" charset="2"/>
              </a:rPr>
              <a:t>kde se jeho povídky odehrávají</a:t>
            </a:r>
            <a:endParaRPr lang="cs-CZ" sz="1000" i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 zlých samotářích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Golet v údolí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Nikola Šuhaj loupežník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Mezi válečné období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Politika hodně potlačována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Nástup a náznaky komunismu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Čapek </a:t>
            </a:r>
            <a:r>
              <a:rPr lang="cs-CZ" sz="1000" dirty="0"/>
              <a:t>– Bílá nemoc, Krakatit, Válka s mloky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Poláček </a:t>
            </a:r>
            <a:r>
              <a:rPr lang="cs-CZ" sz="1000" dirty="0"/>
              <a:t>– Bylo nás 5, Muži v offsidu, Okresní město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Josef Kopta </a:t>
            </a:r>
            <a:r>
              <a:rPr lang="cs-CZ" sz="1000" dirty="0"/>
              <a:t>– Hlídač č. 47,  Legionářská trilogie, Adolf čeká na smrt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Eduard Bass </a:t>
            </a:r>
            <a:r>
              <a:rPr lang="cs-CZ" sz="1000" dirty="0"/>
              <a:t>– Cirkus Humberto</a:t>
            </a:r>
            <a:endParaRPr lang="cs-CZ" sz="1000" b="1" dirty="0"/>
          </a:p>
        </p:txBody>
      </p:sp>
      <p:pic>
        <p:nvPicPr>
          <p:cNvPr id="9218" name="Picture 2" descr="Ivan Olbracht | životopis, informace | ČBDB.cz">
            <a:extLst>
              <a:ext uri="{FF2B5EF4-FFF2-40B4-BE49-F238E27FC236}">
                <a16:creationId xmlns:a16="http://schemas.microsoft.com/office/drawing/2014/main" id="{C1296060-163A-B032-390C-D50DDB49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1"/>
            <a:ext cx="5405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45D4D4D5-D89B-7298-D324-C625A1128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FB1B04AC-9211-320F-09CA-62728524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767" y="3562546"/>
            <a:ext cx="1554719" cy="1705225"/>
          </a:xfrm>
          <a:prstGeom prst="rect">
            <a:avLst/>
          </a:prstGeom>
        </p:spPr>
      </p:pic>
      <p:pic>
        <p:nvPicPr>
          <p:cNvPr id="9222" name="Picture 6" descr="československá a česká historie - Podkarpatská Rus">
            <a:extLst>
              <a:ext uri="{FF2B5EF4-FFF2-40B4-BE49-F238E27FC236}">
                <a16:creationId xmlns:a16="http://schemas.microsoft.com/office/drawing/2014/main" id="{074F4BE6-0A4E-8A92-8DB2-C39ED60A5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91" y="5267771"/>
            <a:ext cx="2428878" cy="16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8EC09D9B-4F17-47F9-2567-0D2A4460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409" y="75691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7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Karel Čapek (1890-1938)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961053"/>
            <a:ext cx="6229453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prozaik, dramatik, básník, publicista, překladatel, kritik, pragmatista (filozofický směr)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ŽURNALISTA </a:t>
            </a:r>
            <a:r>
              <a:rPr lang="cs-CZ" sz="1000" i="1" dirty="0"/>
              <a:t>– maličkosti využíval pro sdělení velkých problémů</a:t>
            </a:r>
            <a:endParaRPr lang="cs-CZ" sz="1000" b="1" i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DRAMATIK </a:t>
            </a:r>
            <a:r>
              <a:rPr lang="cs-CZ" sz="1000" i="1" dirty="0"/>
              <a:t>– utopické hry – technika jde kupředu oproti člověku</a:t>
            </a:r>
            <a:endParaRPr lang="cs-CZ" sz="1000" b="1" i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Rád cestoval, přítel T. G. Masaryka </a:t>
            </a:r>
            <a:r>
              <a:rPr lang="cs-CZ" sz="1000" dirty="0"/>
              <a:t>– </a:t>
            </a:r>
            <a:r>
              <a:rPr lang="cs-CZ" sz="1000" b="1" i="1" u="sng" dirty="0"/>
              <a:t>„Hovory s TGM“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Zemřel na zápal plic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Krakatit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Válka s mloky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Matka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Bílá nemoc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1. a 2. světová </a:t>
            </a:r>
            <a:r>
              <a:rPr lang="cs-CZ" sz="1000" dirty="0"/>
              <a:t>–</a:t>
            </a:r>
            <a:r>
              <a:rPr lang="cs-CZ" sz="1000" b="1" dirty="0"/>
              <a:t> </a:t>
            </a:r>
            <a:r>
              <a:rPr lang="cs-CZ" sz="1000" dirty="0"/>
              <a:t>strach a odpor proti válce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Pomalý nástup komunistů, menší cenzura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Odpor proti židům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Koncentrační tábory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Ivan Olbracht </a:t>
            </a:r>
            <a:r>
              <a:rPr lang="cs-CZ" sz="1000" dirty="0"/>
              <a:t>– Golet v údolí, O zlých samotářích, Nikolaj Šuhaj loupežník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Poláček </a:t>
            </a:r>
            <a:r>
              <a:rPr lang="cs-CZ" sz="1000" dirty="0"/>
              <a:t>– Bylo nás 5, Muži v offsidu, Okresní město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Josef Kopta </a:t>
            </a:r>
            <a:r>
              <a:rPr lang="cs-CZ" sz="1000" dirty="0"/>
              <a:t>– Hlídač č. 47,  Legionářská trilogie, Adolf čeká na smrt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Eduard Bass </a:t>
            </a:r>
            <a:r>
              <a:rPr lang="cs-CZ" sz="1000" dirty="0"/>
              <a:t>– Cirkus Humberto</a:t>
            </a:r>
            <a:endParaRPr lang="cs-CZ" sz="1000" b="1" dirty="0"/>
          </a:p>
        </p:txBody>
      </p:sp>
      <p:pic>
        <p:nvPicPr>
          <p:cNvPr id="10244" name="Picture 4" descr="Karel Čapek | Základní škola a mateřská škola Dolní Bojanovice">
            <a:extLst>
              <a:ext uri="{FF2B5EF4-FFF2-40B4-BE49-F238E27FC236}">
                <a16:creationId xmlns:a16="http://schemas.microsoft.com/office/drawing/2014/main" id="{52A8ED49-4078-8C1B-294A-1B50266B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0"/>
            <a:ext cx="6107084" cy="687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BB620C48-E6BC-04D5-8331-D79849B28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5256874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lag of the Czech Republic - Wikipedia">
            <a:extLst>
              <a:ext uri="{FF2B5EF4-FFF2-40B4-BE49-F238E27FC236}">
                <a16:creationId xmlns:a16="http://schemas.microsoft.com/office/drawing/2014/main" id="{2CC42230-C0A0-3794-4476-740B92FF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9072C9B-F074-F451-4B05-ED1A64152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981" y="67200"/>
            <a:ext cx="1859670" cy="1173771"/>
          </a:xfrm>
          <a:prstGeom prst="rect">
            <a:avLst/>
          </a:prstGeom>
        </p:spPr>
      </p:pic>
      <p:pic>
        <p:nvPicPr>
          <p:cNvPr id="10246" name="Picture 6" descr="Globus Země Svět - Obrázek zdarma na Pixabay">
            <a:extLst>
              <a:ext uri="{FF2B5EF4-FFF2-40B4-BE49-F238E27FC236}">
                <a16:creationId xmlns:a16="http://schemas.microsoft.com/office/drawing/2014/main" id="{128C9A01-31E4-CDC8-7591-B8BE3A55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4476">
            <a:off x="6412252" y="1905620"/>
            <a:ext cx="4210311" cy="428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Překladač Google – Aplikace na Google Play">
            <a:extLst>
              <a:ext uri="{FF2B5EF4-FFF2-40B4-BE49-F238E27FC236}">
                <a16:creationId xmlns:a16="http://schemas.microsoft.com/office/drawing/2014/main" id="{74A63D12-863B-7EC9-5095-38EC17734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81" y="404948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12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Karel Poláček (1892-1945)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</a:t>
            </a:r>
            <a:r>
              <a:rPr lang="cs-CZ" sz="1000" b="1" i="1" u="sng" dirty="0"/>
              <a:t>humorista</a:t>
            </a:r>
            <a:r>
              <a:rPr lang="cs-CZ" sz="1000" b="1" dirty="0"/>
              <a:t>, novinář a filmový scenárista židovského původu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Vyrůstal v </a:t>
            </a:r>
            <a:r>
              <a:rPr lang="cs-CZ" sz="1000" b="1" u="sng" dirty="0"/>
              <a:t>Rychnově nad Kněžnou</a:t>
            </a:r>
            <a:r>
              <a:rPr lang="cs-CZ" sz="1000" dirty="0"/>
              <a:t> – inspirace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Psal o různých profesích, jako jsou například </a:t>
            </a:r>
            <a:r>
              <a:rPr lang="cs-CZ" sz="1000" b="1" dirty="0"/>
              <a:t>obchodníci</a:t>
            </a:r>
            <a:r>
              <a:rPr lang="cs-CZ" sz="1000" dirty="0"/>
              <a:t>, </a:t>
            </a:r>
            <a:r>
              <a:rPr lang="cs-CZ" sz="1000" b="1" dirty="0"/>
              <a:t>podnikatelé</a:t>
            </a:r>
            <a:r>
              <a:rPr lang="cs-CZ" sz="1000" dirty="0"/>
              <a:t>, </a:t>
            </a:r>
            <a:r>
              <a:rPr lang="cs-CZ" sz="1000" b="1" dirty="0"/>
              <a:t>úředníci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Redaktor </a:t>
            </a:r>
            <a:r>
              <a:rPr lang="cs-CZ" sz="1000" i="1" u="sng" dirty="0"/>
              <a:t>Lidových novin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Sám se nahlásil do </a:t>
            </a:r>
            <a:r>
              <a:rPr lang="cs-CZ" sz="1000" b="1" dirty="0"/>
              <a:t>transportu do Terezína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Zahynul v koncentračním táboře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Bylo nás 5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Muži v </a:t>
            </a:r>
            <a:r>
              <a:rPr lang="cs-CZ" sz="1000" b="1" dirty="0" err="1"/>
              <a:t>offsaidu</a:t>
            </a:r>
            <a:r>
              <a:rPr lang="cs-CZ" sz="1000" b="1" dirty="0"/>
              <a:t> </a:t>
            </a:r>
            <a:r>
              <a:rPr lang="cs-CZ" sz="1000" dirty="0"/>
              <a:t>– o fotbale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Hráči </a:t>
            </a:r>
            <a:r>
              <a:rPr lang="cs-CZ" sz="1000" dirty="0"/>
              <a:t>– o fotbale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Okresní město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1. a 2. světová </a:t>
            </a:r>
            <a:r>
              <a:rPr lang="cs-CZ" sz="1000" dirty="0"/>
              <a:t>–</a:t>
            </a:r>
            <a:r>
              <a:rPr lang="cs-CZ" sz="1000" b="1" dirty="0"/>
              <a:t> </a:t>
            </a:r>
            <a:r>
              <a:rPr lang="cs-CZ" sz="1000" dirty="0"/>
              <a:t>strach a odpor proti válce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Pomalý nástup komunistů, menší cenzura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Odpor proti židům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Koncentrační tábory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Ivan Olbracht </a:t>
            </a:r>
            <a:r>
              <a:rPr lang="cs-CZ" sz="1000" dirty="0"/>
              <a:t>– Golet v údolí, O zlých samotářích, Nikolaj Šuhaj loupežník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Čapek </a:t>
            </a:r>
            <a:r>
              <a:rPr lang="cs-CZ" sz="1000" dirty="0"/>
              <a:t>– Bílá nemoc, Krakatit, Válka s mloky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Josef Kopta </a:t>
            </a:r>
            <a:r>
              <a:rPr lang="cs-CZ" sz="1000" dirty="0"/>
              <a:t>– Hlídač č. 47,  Legionářská trilogie, Adolf čeká na smrt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Eduard Bass </a:t>
            </a:r>
            <a:r>
              <a:rPr lang="cs-CZ" sz="1000" dirty="0"/>
              <a:t>– Cirkus Humberto</a:t>
            </a:r>
            <a:endParaRPr lang="cs-CZ" sz="1000" b="1" dirty="0"/>
          </a:p>
        </p:txBody>
      </p:sp>
      <p:pic>
        <p:nvPicPr>
          <p:cNvPr id="11266" name="Picture 2" descr="Karel Poláček | životopis, informace | ČBDB.cz">
            <a:extLst>
              <a:ext uri="{FF2B5EF4-FFF2-40B4-BE49-F238E27FC236}">
                <a16:creationId xmlns:a16="http://schemas.microsoft.com/office/drawing/2014/main" id="{F6F6A4C5-2C46-12EC-0838-BFF27542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52" y="-324895"/>
            <a:ext cx="5349300" cy="750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17728CDD-F8AB-C962-48C2-08B2DC0A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03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C826CE5-D16E-6586-9627-0A23FA1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654" y="4408699"/>
            <a:ext cx="950911" cy="101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V Rychnově nad Kněžnou se letos zaměří hlavně na oblast bydlení a budování  infrastruktury | Hradec Králové">
            <a:extLst>
              <a:ext uri="{FF2B5EF4-FFF2-40B4-BE49-F238E27FC236}">
                <a16:creationId xmlns:a16="http://schemas.microsoft.com/office/drawing/2014/main" id="{5D8E80A5-BBCF-15FF-43BB-FE7B4960B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478" y="5005582"/>
            <a:ext cx="3035172" cy="185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7A3CA8B3-6A1C-2B74-D1BE-ECF7135E2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61" y="3368351"/>
            <a:ext cx="1310919" cy="147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D0A9007D-5838-09D9-A737-D9F5FA6B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03" y="128378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0D1ADDA7-061C-EB4C-4CDF-A75E2C48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804" y="1322356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100 let staré Lidové noviny už vyhlížely konec války - iDNES.cz">
            <a:extLst>
              <a:ext uri="{FF2B5EF4-FFF2-40B4-BE49-F238E27FC236}">
                <a16:creationId xmlns:a16="http://schemas.microsoft.com/office/drawing/2014/main" id="{B78CF377-8303-04AA-3997-F5407C3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47" y="4035030"/>
            <a:ext cx="2136030" cy="120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102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Josef Kopta (1894-1962)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961053"/>
            <a:ext cx="6226809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prozaik, Novinář (Lidové noviny)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Navazoval na </a:t>
            </a:r>
            <a:r>
              <a:rPr lang="cs-CZ" sz="1000" i="1" u="sng" dirty="0"/>
              <a:t>psychologický proud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Inspiroval se </a:t>
            </a:r>
            <a:r>
              <a:rPr lang="cs-CZ" sz="1000" b="1" dirty="0"/>
              <a:t>válkou (legionář)</a:t>
            </a:r>
            <a:r>
              <a:rPr lang="cs-CZ" sz="1000" dirty="0"/>
              <a:t>, </a:t>
            </a:r>
            <a:r>
              <a:rPr lang="cs-CZ" sz="1000" b="1" dirty="0"/>
              <a:t>životem vojáků</a:t>
            </a:r>
            <a:r>
              <a:rPr lang="cs-CZ" sz="1000" dirty="0"/>
              <a:t>, </a:t>
            </a:r>
            <a:r>
              <a:rPr lang="cs-CZ" sz="1000" b="1" dirty="0"/>
              <a:t>odpadlíků od společnosti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Hlídač č. 47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Legionářská trilogie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Třetí rota doma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Adolf čeká na smrt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Meziválečná literatura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Česká legionářská literatura</a:t>
            </a:r>
            <a:r>
              <a:rPr lang="cs-CZ" sz="1000" dirty="0"/>
              <a:t> – spojená s </a:t>
            </a:r>
            <a:r>
              <a:rPr lang="cs-CZ" sz="1000" b="1" dirty="0"/>
              <a:t>ruskou legií</a:t>
            </a:r>
            <a:r>
              <a:rPr lang="cs-CZ" sz="1000" dirty="0"/>
              <a:t>, fašismus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Vnější pohled </a:t>
            </a:r>
            <a:r>
              <a:rPr lang="cs-CZ" sz="1000" dirty="0"/>
              <a:t>– zobrazení hrdinství</a:t>
            </a:r>
            <a:endParaRPr lang="cs-CZ" sz="1000" b="1" dirty="0"/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Vnitřní pohled </a:t>
            </a:r>
            <a:r>
              <a:rPr lang="cs-CZ" sz="1000" dirty="0"/>
              <a:t>– psychologie postav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Ivan Olbracht </a:t>
            </a:r>
            <a:r>
              <a:rPr lang="cs-CZ" sz="1000" dirty="0"/>
              <a:t>– Golet v údolí, O zlých samotářích, Nikolaj Šuhaj loupežník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Čapek </a:t>
            </a:r>
            <a:r>
              <a:rPr lang="cs-CZ" sz="1000" dirty="0"/>
              <a:t>– Bílá nemoc, Krakatit, Válka s mloky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Poláček </a:t>
            </a:r>
            <a:r>
              <a:rPr lang="cs-CZ" sz="1000" dirty="0"/>
              <a:t>– Bylo nás 5, Muži v offsidu, Okresní město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Eduard Bass </a:t>
            </a:r>
            <a:r>
              <a:rPr lang="cs-CZ" sz="1000" dirty="0"/>
              <a:t>– Cirkus Humberto</a:t>
            </a:r>
            <a:endParaRPr lang="cs-CZ" sz="1000" b="1" dirty="0"/>
          </a:p>
        </p:txBody>
      </p:sp>
      <p:pic>
        <p:nvPicPr>
          <p:cNvPr id="12290" name="Picture 2" descr="josef kopta – Seznam.cz">
            <a:extLst>
              <a:ext uri="{FF2B5EF4-FFF2-40B4-BE49-F238E27FC236}">
                <a16:creationId xmlns:a16="http://schemas.microsoft.com/office/drawing/2014/main" id="{689DFC14-923B-240D-6D03-7DCDF54E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-1"/>
            <a:ext cx="5354994" cy="703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3F0457FC-D478-C96F-E410-8BE5164B6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5238751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00 let staré Lidové noviny už vyhlížely konec války - iDNES.cz">
            <a:extLst>
              <a:ext uri="{FF2B5EF4-FFF2-40B4-BE49-F238E27FC236}">
                <a16:creationId xmlns:a16="http://schemas.microsoft.com/office/drawing/2014/main" id="{B9D722F8-8A9B-B615-64B3-2FD6BB05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75" y="5436533"/>
            <a:ext cx="2523528" cy="14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D76CB80-F1CB-A9DF-CE61-3BAF4EB48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447203" y="-181428"/>
            <a:ext cx="3999241" cy="2524207"/>
          </a:xfrm>
          <a:prstGeom prst="rect">
            <a:avLst/>
          </a:prstGeom>
        </p:spPr>
      </p:pic>
      <p:pic>
        <p:nvPicPr>
          <p:cNvPr id="7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B204DCD8-87B1-52D0-F587-7693873EA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32" y="228086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Breaking News (@BreakingNews) / Twitter">
            <a:extLst>
              <a:ext uri="{FF2B5EF4-FFF2-40B4-BE49-F238E27FC236}">
                <a16:creationId xmlns:a16="http://schemas.microsoft.com/office/drawing/2014/main" id="{5380EB2B-0601-113B-1D67-5F54FD89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06" y="4229100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Romain Rolland (1866-1944)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Francouzský </a:t>
            </a:r>
            <a:r>
              <a:rPr lang="cs-CZ" sz="1000" b="1" dirty="0"/>
              <a:t>prozaik</a:t>
            </a:r>
            <a:r>
              <a:rPr lang="cs-CZ" sz="1000" dirty="0"/>
              <a:t>, </a:t>
            </a:r>
            <a:r>
              <a:rPr lang="cs-CZ" sz="1000" b="1" dirty="0"/>
              <a:t>dramatik</a:t>
            </a:r>
            <a:r>
              <a:rPr lang="cs-CZ" sz="1000" dirty="0"/>
              <a:t>, </a:t>
            </a:r>
            <a:r>
              <a:rPr lang="cs-CZ" sz="1000" b="1" u="sng" dirty="0"/>
              <a:t>esejista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Odpůrce fašismu a bojoval za světový mír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</a:t>
            </a:r>
            <a:r>
              <a:rPr lang="cs-CZ" sz="1000" b="1" dirty="0"/>
              <a:t> Paříží studoval </a:t>
            </a:r>
            <a:r>
              <a:rPr lang="cs-CZ" sz="1000" dirty="0"/>
              <a:t>a pak se odstěhoval</a:t>
            </a:r>
            <a:r>
              <a:rPr lang="cs-CZ" sz="1000" b="1" dirty="0"/>
              <a:t> </a:t>
            </a:r>
            <a:r>
              <a:rPr lang="cs-CZ" sz="1000" dirty="0"/>
              <a:t>psát </a:t>
            </a:r>
            <a:r>
              <a:rPr lang="cs-CZ" sz="1000" b="1" dirty="0"/>
              <a:t>literaturu v Římě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Dostal </a:t>
            </a:r>
            <a:r>
              <a:rPr lang="cs-CZ" sz="1000" i="1" u="sng" dirty="0"/>
              <a:t>Nobelovu cenu</a:t>
            </a:r>
            <a:r>
              <a:rPr lang="cs-CZ" sz="1000" dirty="0"/>
              <a:t> za literaturu za </a:t>
            </a:r>
            <a:r>
              <a:rPr lang="cs-CZ" sz="1000" b="1" dirty="0"/>
              <a:t>román Jan Kryštof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Prožil obě Světové války</a:t>
            </a:r>
            <a:r>
              <a:rPr lang="cs-CZ" sz="1000" dirty="0"/>
              <a:t>, při druhé se konce už nedožil</a:t>
            </a:r>
            <a:endParaRPr lang="cs-CZ" sz="1000" b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Jan Kryštof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Petr a Lucie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 err="1"/>
              <a:t>Clerambault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1. pol. 20. stol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Nejčastější </a:t>
            </a:r>
            <a:r>
              <a:rPr lang="cs-CZ" sz="1000" b="1" dirty="0"/>
              <a:t>téma byla Světová válka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Protikladné proudy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Naturalismus </a:t>
            </a:r>
            <a:r>
              <a:rPr lang="cs-CZ" sz="1000" dirty="0"/>
              <a:t>a </a:t>
            </a:r>
            <a:r>
              <a:rPr lang="cs-CZ" sz="1000" b="1" dirty="0"/>
              <a:t>realismus </a:t>
            </a:r>
            <a:r>
              <a:rPr lang="cs-CZ" sz="1000" dirty="0"/>
              <a:t>(přesný, objektivní obraz skutečnosti)</a:t>
            </a:r>
            <a:endParaRPr lang="cs-CZ" sz="1000" b="1" dirty="0"/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Avantgarda </a:t>
            </a:r>
            <a:r>
              <a:rPr lang="cs-CZ" sz="1000" dirty="0"/>
              <a:t>a </a:t>
            </a:r>
            <a:r>
              <a:rPr lang="cs-CZ" sz="1000" b="1" dirty="0"/>
              <a:t>modernismus</a:t>
            </a:r>
            <a:r>
              <a:rPr lang="cs-CZ" sz="1000" dirty="0"/>
              <a:t> (obraz nitra člověka)</a:t>
            </a:r>
            <a:endParaRPr lang="cs-CZ" sz="1000" b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Ernest </a:t>
            </a:r>
            <a:r>
              <a:rPr lang="cs-CZ" sz="1000" b="1" dirty="0" err="1"/>
              <a:t>Hemingway</a:t>
            </a:r>
            <a:r>
              <a:rPr lang="cs-CZ" sz="1000" b="1" dirty="0"/>
              <a:t> </a:t>
            </a:r>
            <a:r>
              <a:rPr lang="cs-CZ" sz="1000" dirty="0"/>
              <a:t>– Sbohem armádo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Erich Maria </a:t>
            </a:r>
            <a:r>
              <a:rPr lang="cs-CZ" sz="1000" b="1" dirty="0" err="1"/>
              <a:t>Remark</a:t>
            </a:r>
            <a:r>
              <a:rPr lang="cs-CZ" sz="1000" b="1" dirty="0"/>
              <a:t> </a:t>
            </a:r>
            <a:r>
              <a:rPr lang="cs-CZ" sz="1000" dirty="0"/>
              <a:t>– Na západní frontě klid, Tři kamarádi, Cesta zpátky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Antoine de Saint-Exupéry</a:t>
            </a:r>
            <a:r>
              <a:rPr lang="cs-CZ" sz="1000" dirty="0"/>
              <a:t> -  Letec, Země lidí, Malý princ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</p:txBody>
      </p:sp>
      <p:pic>
        <p:nvPicPr>
          <p:cNvPr id="7170" name="Picture 2" descr="Romain Rolland - Petr a Lucie rozbor - Atlaso.cz - portál plný informací">
            <a:extLst>
              <a:ext uri="{FF2B5EF4-FFF2-40B4-BE49-F238E27FC236}">
                <a16:creationId xmlns:a16="http://schemas.microsoft.com/office/drawing/2014/main" id="{A11798C6-17B2-C7DF-8A27-45F46E14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80" y="0"/>
            <a:ext cx="55650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tátní vlajka Francie | Vlajky.EU">
            <a:extLst>
              <a:ext uri="{FF2B5EF4-FFF2-40B4-BE49-F238E27FC236}">
                <a16:creationId xmlns:a16="http://schemas.microsoft.com/office/drawing/2014/main" id="{73840E83-309C-B715-4E23-FCD97001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531" y="5321301"/>
            <a:ext cx="2304338" cy="15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bel Prize - Wikipedia">
            <a:extLst>
              <a:ext uri="{FF2B5EF4-FFF2-40B4-BE49-F238E27FC236}">
                <a16:creationId xmlns:a16="http://schemas.microsoft.com/office/drawing/2014/main" id="{E5C458BB-9BBE-C0CF-22C9-625AB22F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79" y="681983"/>
            <a:ext cx="1124841" cy="11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BCA1AA45-E881-2C17-0816-030F85FF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96" y="2671620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52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Erich Maria Remarque (1898-1970) </a:t>
            </a:r>
            <a:r>
              <a:rPr lang="cs-CZ" sz="1800" dirty="0"/>
              <a:t>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6229450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Německý prozaik a dramatik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Nejprve se chtěl stát hudebníkem, pak malířem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Dobrovolně</a:t>
            </a:r>
            <a:r>
              <a:rPr lang="cs-CZ" sz="1000" b="1" i="1" dirty="0"/>
              <a:t> odešel na frontu do 1. světové války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válce vystřídal </a:t>
            </a:r>
            <a:r>
              <a:rPr lang="cs-CZ" sz="1000" u="sng" dirty="0"/>
              <a:t>několik povolání</a:t>
            </a:r>
            <a:r>
              <a:rPr lang="cs-CZ" sz="1000" dirty="0"/>
              <a:t>, nedokázal se usadit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Odstěhoval se do </a:t>
            </a:r>
            <a:r>
              <a:rPr lang="cs-CZ" sz="1000" b="1" dirty="0"/>
              <a:t>Švýcarska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Zajímal se o auta – </a:t>
            </a:r>
            <a:r>
              <a:rPr lang="cs-CZ" sz="1000" i="1" u="sng" dirty="0"/>
              <a:t>Chvilku sám závodil</a:t>
            </a:r>
            <a:r>
              <a:rPr lang="cs-CZ" sz="1000" dirty="0"/>
              <a:t> – objevuje se v jeho dílech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Doba fašismu </a:t>
            </a:r>
            <a:r>
              <a:rPr lang="cs-CZ" sz="1000" dirty="0"/>
              <a:t>– </a:t>
            </a:r>
            <a:r>
              <a:rPr lang="cs-CZ" sz="1000" b="1" i="1" dirty="0"/>
              <a:t>byl odpůrce války</a:t>
            </a:r>
            <a:r>
              <a:rPr lang="cs-CZ" sz="1000" dirty="0"/>
              <a:t> = </a:t>
            </a:r>
            <a:r>
              <a:rPr lang="cs-CZ" sz="1000" u="sng" dirty="0"/>
              <a:t>zbaven německého občanství</a:t>
            </a:r>
            <a:r>
              <a:rPr lang="cs-CZ" sz="1000" dirty="0"/>
              <a:t>, </a:t>
            </a:r>
            <a:r>
              <a:rPr lang="cs-CZ" sz="1000" u="sng" dirty="0"/>
              <a:t>zakázané jeho 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Emigroval do USA</a:t>
            </a:r>
            <a:r>
              <a:rPr lang="cs-CZ" sz="1000" u="sng" dirty="0"/>
              <a:t> a po válce se </a:t>
            </a:r>
            <a:r>
              <a:rPr lang="cs-CZ" sz="1000" b="1" u="sng" dirty="0"/>
              <a:t>vrátil do Švýcarska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Zemřel na srdeční chorobu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Na západní frontě klid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Cesta zpátky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Tři kamarádi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Miluj bližního svého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Reakce na 1. a 2. světovou válku - </a:t>
            </a:r>
            <a:r>
              <a:rPr lang="cs-CZ" sz="1000" b="1" i="1" u="sng" dirty="0"/>
              <a:t>Hluboký společenský a literární otřes</a:t>
            </a:r>
            <a:r>
              <a:rPr lang="cs-CZ" sz="1000" dirty="0"/>
              <a:t>, </a:t>
            </a:r>
            <a:r>
              <a:rPr lang="cs-CZ" sz="1000" i="1" dirty="0"/>
              <a:t>zážitky z války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Ztracená generace</a:t>
            </a:r>
            <a:r>
              <a:rPr lang="cs-CZ" sz="1000" dirty="0"/>
              <a:t> - generace která byla zasáhnutá válkou, </a:t>
            </a:r>
            <a:r>
              <a:rPr lang="cs-CZ" sz="1000" i="1" dirty="0"/>
              <a:t>ztráta ideálů o životě, demokracii, neumějí se začlenit zpátky do společnosti</a:t>
            </a:r>
            <a:endParaRPr lang="cs-CZ" sz="1000" b="1" i="1" u="sng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Ernest </a:t>
            </a:r>
            <a:r>
              <a:rPr lang="cs-CZ" sz="1000" b="1" dirty="0" err="1"/>
              <a:t>Hemingway</a:t>
            </a:r>
            <a:r>
              <a:rPr lang="cs-CZ" sz="1000" b="1" dirty="0"/>
              <a:t> </a:t>
            </a:r>
            <a:r>
              <a:rPr lang="cs-CZ" sz="1000" dirty="0"/>
              <a:t>– Sbohem armádo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Romain Rolland </a:t>
            </a:r>
            <a:r>
              <a:rPr lang="cs-CZ" sz="1000" dirty="0"/>
              <a:t>– Petr a Lucie, Jan Kryštof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Antoine de Saint-Exupéry</a:t>
            </a:r>
            <a:r>
              <a:rPr lang="cs-CZ" sz="1000" dirty="0"/>
              <a:t> -  Letec, Země lidí, Malý princ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</p:txBody>
      </p:sp>
      <p:pic>
        <p:nvPicPr>
          <p:cNvPr id="13314" name="Picture 2" descr="▷ Erich Maria Remarque - narození, díla, citáty, životopis, ... -  Pravopisně.cz">
            <a:extLst>
              <a:ext uri="{FF2B5EF4-FFF2-40B4-BE49-F238E27FC236}">
                <a16:creationId xmlns:a16="http://schemas.microsoft.com/office/drawing/2014/main" id="{A76C63EC-4AF6-FBE5-2FD1-91B1C0FF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8" y="0"/>
            <a:ext cx="5343203" cy="89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D09C663-DEE3-0445-15F5-D3E65E2D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865" y="5274825"/>
            <a:ext cx="2688167" cy="158317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9E599D1-9093-82E2-2F70-CD16348A7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7102">
            <a:off x="8637006" y="-384980"/>
            <a:ext cx="2283794" cy="228379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E915DE3-7549-1AAC-D392-405EBE509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260071" flipH="1">
            <a:off x="5092660" y="3005447"/>
            <a:ext cx="6933083" cy="2000057"/>
          </a:xfrm>
          <a:prstGeom prst="rect">
            <a:avLst/>
          </a:prstGeom>
        </p:spPr>
      </p:pic>
      <p:pic>
        <p:nvPicPr>
          <p:cNvPr id="13316" name="Picture 4" descr="Flag of Germany - Wikipedia">
            <a:extLst>
              <a:ext uri="{FF2B5EF4-FFF2-40B4-BE49-F238E27FC236}">
                <a16:creationId xmlns:a16="http://schemas.microsoft.com/office/drawing/2014/main" id="{A17E09AB-23BA-79A1-079C-F6097604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98" y="5245100"/>
            <a:ext cx="2688167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27ED2367-5459-6F91-3B38-71D7187B4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5648" y="2102261"/>
            <a:ext cx="1254198" cy="1375611"/>
          </a:xfrm>
          <a:prstGeom prst="rect">
            <a:avLst/>
          </a:prstGeom>
        </p:spPr>
      </p:pic>
      <p:pic>
        <p:nvPicPr>
          <p:cNvPr id="15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2E63E49F-0BFD-651B-CD2D-21AA621C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903" y="-290181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3D574527-0171-9772-DD3C-13ABF546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539" y="3588900"/>
            <a:ext cx="2686412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2EC70DB5-2131-85DF-6824-1A034EBC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48" y="3284220"/>
            <a:ext cx="2658748" cy="19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1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52782"/>
            <a:ext cx="7171113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Antoine de Saint-Exupéry (1900-1944) </a:t>
            </a:r>
            <a:r>
              <a:rPr lang="cs-CZ" sz="1800" dirty="0"/>
              <a:t>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Francouzský prozaik, publicista a </a:t>
            </a:r>
            <a:r>
              <a:rPr lang="cs-CZ" sz="1000" b="1" i="1" u="sng" dirty="0"/>
              <a:t>letec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Otec mu umřel v mladém věku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Už od mala se zajímal o </a:t>
            </a:r>
            <a:r>
              <a:rPr lang="cs-CZ" sz="1000" b="1" dirty="0"/>
              <a:t>letectví</a:t>
            </a:r>
            <a:r>
              <a:rPr lang="cs-CZ" sz="1000" dirty="0"/>
              <a:t> = </a:t>
            </a:r>
            <a:r>
              <a:rPr lang="cs-CZ" sz="1000" i="1" dirty="0"/>
              <a:t>od toho se i odráží jeho tvorba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Narukoval na vojnu aby se stal letcem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Několikrát letadlem havaroval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Za </a:t>
            </a:r>
            <a:r>
              <a:rPr lang="cs-CZ" sz="1000" u="sng" dirty="0"/>
              <a:t>2. světové války</a:t>
            </a:r>
            <a:r>
              <a:rPr lang="cs-CZ" sz="1000" dirty="0"/>
              <a:t> narukoval a při jeho posledním </a:t>
            </a:r>
            <a:r>
              <a:rPr lang="cs-CZ" sz="1000" i="1" dirty="0"/>
              <a:t>přeletu přes </a:t>
            </a:r>
            <a:r>
              <a:rPr lang="cs-CZ" sz="1000" b="1" i="1" dirty="0"/>
              <a:t>Středozemní moře</a:t>
            </a:r>
            <a:r>
              <a:rPr lang="cs-CZ" sz="1000" i="1" dirty="0"/>
              <a:t> se už nevrátil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Země lidí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Válečný pilot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Malý princ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Letec </a:t>
            </a:r>
            <a:r>
              <a:rPr lang="cs-CZ" sz="1000" dirty="0"/>
              <a:t>- povídka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Meziválečná próza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Řada revolucí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Trend </a:t>
            </a:r>
            <a:r>
              <a:rPr lang="cs-CZ" sz="1000" b="1" dirty="0"/>
              <a:t>rozšiřování fašismu</a:t>
            </a:r>
            <a:r>
              <a:rPr lang="cs-CZ" sz="1000" dirty="0"/>
              <a:t> – souboj o demokracii a totalitní režim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Hospodářská krize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Ernest </a:t>
            </a:r>
            <a:r>
              <a:rPr lang="cs-CZ" sz="1000" b="1" dirty="0" err="1"/>
              <a:t>Hemingway</a:t>
            </a:r>
            <a:r>
              <a:rPr lang="cs-CZ" sz="1000" b="1" dirty="0"/>
              <a:t> </a:t>
            </a:r>
            <a:r>
              <a:rPr lang="cs-CZ" sz="1000" dirty="0"/>
              <a:t>– Sbohem armádo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Romain Rolland </a:t>
            </a:r>
            <a:r>
              <a:rPr lang="cs-CZ" sz="1000" dirty="0"/>
              <a:t>– Petr a Lucie, Jan Kryštof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Erich Maria </a:t>
            </a:r>
            <a:r>
              <a:rPr lang="cs-CZ" sz="1000" b="1" dirty="0" err="1"/>
              <a:t>Remark</a:t>
            </a:r>
            <a:r>
              <a:rPr lang="cs-CZ" sz="1000" b="1" dirty="0"/>
              <a:t> </a:t>
            </a:r>
            <a:r>
              <a:rPr lang="cs-CZ" sz="1000" dirty="0"/>
              <a:t>– Na západní frontě klid, Tři kamarádi, Cesta zpátky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</p:txBody>
      </p:sp>
      <p:pic>
        <p:nvPicPr>
          <p:cNvPr id="14338" name="Picture 2" descr="Antoine de Saint-Exupéry (Author of The Little Prince)">
            <a:extLst>
              <a:ext uri="{FF2B5EF4-FFF2-40B4-BE49-F238E27FC236}">
                <a16:creationId xmlns:a16="http://schemas.microsoft.com/office/drawing/2014/main" id="{EE052406-13FB-62F6-D0EB-2EE12529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27" y="0"/>
            <a:ext cx="61698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0E37FE7-A997-0009-4B19-3556BF52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727" y="0"/>
            <a:ext cx="2134869" cy="2132738"/>
          </a:xfrm>
          <a:prstGeom prst="rect">
            <a:avLst/>
          </a:prstGeom>
        </p:spPr>
      </p:pic>
      <p:pic>
        <p:nvPicPr>
          <p:cNvPr id="8" name="Picture 10" descr="Státní vlajka Francie | Vlajky.EU">
            <a:extLst>
              <a:ext uri="{FF2B5EF4-FFF2-40B4-BE49-F238E27FC236}">
                <a16:creationId xmlns:a16="http://schemas.microsoft.com/office/drawing/2014/main" id="{A96CCAE3-A3AC-2922-9239-7D7139EA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26" y="4830593"/>
            <a:ext cx="3040173" cy="20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307FBF58-3D20-9F20-71B2-687414E1F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212774" flipV="1">
            <a:off x="9309198" y="4937167"/>
            <a:ext cx="5365693" cy="3608593"/>
          </a:xfrm>
          <a:prstGeom prst="rect">
            <a:avLst/>
          </a:prstGeom>
        </p:spPr>
      </p:pic>
      <p:pic>
        <p:nvPicPr>
          <p:cNvPr id="14340" name="Picture 4" descr="Planes PNG Pictures, Airplane, Plane PNG Images - Free Transparent PNG Logos">
            <a:extLst>
              <a:ext uri="{FF2B5EF4-FFF2-40B4-BE49-F238E27FC236}">
                <a16:creationId xmlns:a16="http://schemas.microsoft.com/office/drawing/2014/main" id="{FBB7C802-C5C5-AD8F-7C99-6FAB6D402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780" y="449625"/>
            <a:ext cx="3111500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1627A59A-C4FB-434D-ABDF-30AC55B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295" y="324926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DDCB3FDC-4280-8338-0A30-1232779CA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1308" y="2858344"/>
            <a:ext cx="515288" cy="354518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61105718-4D79-8140-B390-F450F6EAB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895" y="3228498"/>
            <a:ext cx="175608" cy="506335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43C74CA5-2108-9791-8C06-C8B0BAA9F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1287" y="3225562"/>
            <a:ext cx="196893" cy="55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02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Wladyslaw </a:t>
            </a:r>
            <a:r>
              <a:rPr lang="cs-CZ" sz="2400" dirty="0" err="1"/>
              <a:t>Szpilman</a:t>
            </a:r>
            <a:r>
              <a:rPr lang="cs-CZ" sz="2400" dirty="0"/>
              <a:t> (1911-2000) </a:t>
            </a:r>
            <a:r>
              <a:rPr lang="cs-CZ" sz="1800" dirty="0"/>
              <a:t>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6207870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Polský talentovaný </a:t>
            </a:r>
            <a:r>
              <a:rPr lang="cs-CZ" sz="1000" b="1" u="sng" dirty="0"/>
              <a:t>klavírista</a:t>
            </a:r>
            <a:r>
              <a:rPr lang="cs-CZ" sz="1000" b="1" dirty="0"/>
              <a:t>, skladatel a inspirátor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Vystudoval </a:t>
            </a:r>
            <a:r>
              <a:rPr lang="cs-CZ" sz="1000" i="1" u="sng" dirty="0"/>
              <a:t>hudební Akademii v Berlíně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přijetí Hitlerovi moci se vrátil do Varšavy kde pracoval jako </a:t>
            </a:r>
            <a:r>
              <a:rPr lang="cs-CZ" sz="1000" b="1" dirty="0"/>
              <a:t>klavírista v Polském rozhlase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Reformoval </a:t>
            </a:r>
            <a:r>
              <a:rPr lang="cs-CZ" sz="1000" u="sng" dirty="0"/>
              <a:t>Svaz polských spisovatelů a skladatelů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Během svého života získal několik ocenění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Pianista (Smrt Města) </a:t>
            </a:r>
            <a:r>
              <a:rPr lang="cs-CZ" sz="1000" u="sng" dirty="0"/>
              <a:t>– jediná autobiografie</a:t>
            </a:r>
            <a:endParaRPr lang="cs-CZ" sz="1000" b="1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en-US" sz="1000" b="1" dirty="0" err="1"/>
              <a:t>Koncert</a:t>
            </a:r>
            <a:r>
              <a:rPr lang="en-US" sz="1000" b="1" dirty="0"/>
              <a:t> pro </a:t>
            </a:r>
            <a:r>
              <a:rPr lang="en-US" sz="1000" b="1" dirty="0" err="1"/>
              <a:t>klavír</a:t>
            </a:r>
            <a:r>
              <a:rPr lang="en-US" sz="1000" b="1" dirty="0"/>
              <a:t> </a:t>
            </a:r>
            <a:r>
              <a:rPr lang="cs-CZ" sz="1000" b="1" dirty="0"/>
              <a:t>a</a:t>
            </a:r>
            <a:r>
              <a:rPr lang="en-US" sz="1000" b="1" dirty="0"/>
              <a:t> </a:t>
            </a:r>
            <a:r>
              <a:rPr lang="en-US" sz="1000" b="1" dirty="0" err="1"/>
              <a:t>orchestr</a:t>
            </a:r>
            <a:r>
              <a:rPr lang="cs-CZ" sz="1000" b="1" dirty="0"/>
              <a:t> </a:t>
            </a:r>
            <a:r>
              <a:rPr lang="cs-CZ" sz="1000" dirty="0"/>
              <a:t>– hudební skladby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it-IT" sz="1000" b="1" dirty="0"/>
              <a:t>Sonáta pro klavír č. 1</a:t>
            </a:r>
            <a:r>
              <a:rPr lang="cs-CZ" sz="1000" b="1" dirty="0"/>
              <a:t> </a:t>
            </a:r>
            <a:r>
              <a:rPr lang="cs-CZ" sz="1000" dirty="0"/>
              <a:t>– hudební skladby</a:t>
            </a:r>
            <a:endParaRPr lang="cs-CZ" sz="1000" b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Doba 2. světové války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Hitler na trůnu Německa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William </a:t>
            </a:r>
            <a:r>
              <a:rPr lang="cs-CZ" sz="1000" b="1" dirty="0" err="1"/>
              <a:t>Styron</a:t>
            </a:r>
            <a:r>
              <a:rPr lang="cs-CZ" sz="1000" b="1" dirty="0"/>
              <a:t> </a:t>
            </a:r>
            <a:r>
              <a:rPr lang="cs-CZ" sz="1000" dirty="0"/>
              <a:t>– Sophiina volba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Patrick Ryan </a:t>
            </a:r>
            <a:r>
              <a:rPr lang="cs-CZ" sz="1000" dirty="0"/>
              <a:t>– Jak jsem vyhrál válku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Anna Frank </a:t>
            </a:r>
            <a:r>
              <a:rPr lang="cs-CZ" sz="1000" i="1" dirty="0"/>
              <a:t>– Deník Anne Frankové</a:t>
            </a:r>
            <a:endParaRPr lang="cs-CZ" sz="1000" b="1" i="1" dirty="0"/>
          </a:p>
        </p:txBody>
      </p:sp>
      <p:pic>
        <p:nvPicPr>
          <p:cNvPr id="15364" name="Picture 4" descr="The Pianist: The Extraordinary True Story of One Man's Survival in Warsaw,  1939-1945 by Władysław Szpilman | Goodreads">
            <a:extLst>
              <a:ext uri="{FF2B5EF4-FFF2-40B4-BE49-F238E27FC236}">
                <a16:creationId xmlns:a16="http://schemas.microsoft.com/office/drawing/2014/main" id="{5431BB59-2A88-4706-2F94-F6AA35A0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17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Polská vlajka – Wikipedie">
            <a:extLst>
              <a:ext uri="{FF2B5EF4-FFF2-40B4-BE49-F238E27FC236}">
                <a16:creationId xmlns:a16="http://schemas.microsoft.com/office/drawing/2014/main" id="{90724873-30FD-D1B3-2DB3-1DD305AD5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67" y="4772025"/>
            <a:ext cx="3325467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Yamaha YUS 1 PE Piano – Thomann Česko">
            <a:extLst>
              <a:ext uri="{FF2B5EF4-FFF2-40B4-BE49-F238E27FC236}">
                <a16:creationId xmlns:a16="http://schemas.microsoft.com/office/drawing/2014/main" id="{D859DF6E-DF20-CB82-8D70-690869C8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5018" y="2686050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duation Cap and Diploma Clipart PNG - FreeIconsPNG">
            <a:extLst>
              <a:ext uri="{FF2B5EF4-FFF2-40B4-BE49-F238E27FC236}">
                <a16:creationId xmlns:a16="http://schemas.microsoft.com/office/drawing/2014/main" id="{3A291B48-A8D3-8AED-24B9-FEC636FA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6808">
            <a:off x="8281657" y="49748"/>
            <a:ext cx="2948161" cy="174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C82D478-6DB9-ED12-584B-3E8881C2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295" y="324926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9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William Shakespeare (1564-1616) </a:t>
            </a:r>
            <a:r>
              <a:rPr lang="cs-CZ" sz="1800" dirty="0"/>
              <a:t>16-17.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Anglický básník a dramatik (</a:t>
            </a:r>
            <a:r>
              <a:rPr lang="cs-CZ" sz="1000" u="sng" dirty="0"/>
              <a:t>možný bisexuál</a:t>
            </a:r>
            <a:r>
              <a:rPr lang="cs-CZ" sz="1000" dirty="0"/>
              <a:t>) narozený ve </a:t>
            </a:r>
            <a:r>
              <a:rPr lang="cs-CZ" sz="1000" b="1" dirty="0"/>
              <a:t>Stratfordu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Vystudoval Gymnázium a oženil se v </a:t>
            </a:r>
            <a:r>
              <a:rPr lang="cs-CZ" sz="1000" b="1" dirty="0"/>
              <a:t>18 s o něco starší babou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Renesanční</a:t>
            </a:r>
            <a:r>
              <a:rPr lang="cs-CZ" sz="1000" dirty="0"/>
              <a:t> umělec, nejprve byl </a:t>
            </a:r>
            <a:r>
              <a:rPr lang="cs-CZ" sz="1000" i="1" dirty="0"/>
              <a:t>komediant</a:t>
            </a:r>
            <a:r>
              <a:rPr lang="cs-CZ" sz="1000" dirty="0"/>
              <a:t>, poté </a:t>
            </a:r>
            <a:r>
              <a:rPr lang="cs-CZ" sz="1000" i="1" dirty="0"/>
              <a:t>tragéd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Odešel do </a:t>
            </a:r>
            <a:r>
              <a:rPr lang="cs-CZ" sz="1000" b="1" i="1" dirty="0"/>
              <a:t>Londýna</a:t>
            </a:r>
            <a:r>
              <a:rPr lang="cs-CZ" sz="1000" i="1" dirty="0"/>
              <a:t> hrát jeho hry Alžbětě I.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Poklidně umřel v rodném městě Stratfordu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37 divadelních děl, 154 sonetů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Zkrocená zlé ženy </a:t>
            </a:r>
            <a:r>
              <a:rPr lang="cs-CZ" sz="1000" dirty="0"/>
              <a:t>- komedie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Sen noci svatojánské</a:t>
            </a:r>
            <a:r>
              <a:rPr lang="cs-CZ" sz="1000" dirty="0"/>
              <a:t> - komedie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Romeo a Julie</a:t>
            </a:r>
            <a:r>
              <a:rPr lang="cs-CZ" sz="1000" dirty="0"/>
              <a:t> - tragédie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Hamlet</a:t>
            </a:r>
            <a:r>
              <a:rPr lang="cs-CZ" sz="1000" dirty="0"/>
              <a:t> - tragédie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Othello</a:t>
            </a:r>
            <a:r>
              <a:rPr lang="cs-CZ" sz="1000" dirty="0"/>
              <a:t> - tragédie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Začátek 15. století  = </a:t>
            </a:r>
            <a:r>
              <a:rPr lang="cs-CZ" sz="1000" i="1" dirty="0"/>
              <a:t>Velký rozvoj technologií</a:t>
            </a:r>
            <a:r>
              <a:rPr lang="cs-CZ" sz="1000" dirty="0"/>
              <a:t> (objevení knihtisku a </a:t>
            </a:r>
            <a:r>
              <a:rPr lang="cs-CZ" sz="1000" dirty="0" err="1"/>
              <a:t>ameriky</a:t>
            </a:r>
            <a:r>
              <a:rPr lang="cs-CZ" sz="1000" dirty="0"/>
              <a:t>, obeplutí země)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Doba velkého rozvoje</a:t>
            </a:r>
            <a:r>
              <a:rPr lang="cs-CZ" sz="1000" dirty="0"/>
              <a:t> – Chemie, fyzika, anatomie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Návrat k antice</a:t>
            </a:r>
            <a:r>
              <a:rPr lang="cs-CZ" sz="1000" dirty="0"/>
              <a:t> – důraz na člověka, užívání si života, </a:t>
            </a:r>
            <a:r>
              <a:rPr lang="cs-CZ" sz="1000" dirty="0" err="1"/>
              <a:t>invidualita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Francesco </a:t>
            </a:r>
            <a:r>
              <a:rPr lang="cs-CZ" sz="1000" b="1" dirty="0" err="1"/>
              <a:t>Petrarca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 err="1"/>
              <a:t>Boccaccio</a:t>
            </a:r>
            <a:r>
              <a:rPr lang="cs-CZ" sz="1000" dirty="0"/>
              <a:t> – Dekameron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Dante Alighieri</a:t>
            </a:r>
            <a:r>
              <a:rPr lang="cs-CZ" sz="1000" dirty="0"/>
              <a:t> – Božská komedie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Francois </a:t>
            </a:r>
            <a:r>
              <a:rPr lang="cs-CZ" sz="1000" b="1" dirty="0" err="1"/>
              <a:t>Villion</a:t>
            </a:r>
            <a:r>
              <a:rPr lang="cs-CZ" sz="1000" dirty="0"/>
              <a:t> – Velký a Malý testament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endParaRPr lang="cs-CZ" sz="1000" dirty="0"/>
          </a:p>
        </p:txBody>
      </p:sp>
      <p:pic>
        <p:nvPicPr>
          <p:cNvPr id="7" name="Picture 16" descr="William Shakespeare – Wikipedie">
            <a:extLst>
              <a:ext uri="{FF2B5EF4-FFF2-40B4-BE49-F238E27FC236}">
                <a16:creationId xmlns:a16="http://schemas.microsoft.com/office/drawing/2014/main" id="{79F7281F-6051-F1A6-C921-8896466B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50" y="0"/>
            <a:ext cx="535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28966F1-6B4C-39D9-4E6F-8297F885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41" y="172559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t Ear Headband (Gear) | Unison League Wiki | Fandom">
            <a:extLst>
              <a:ext uri="{FF2B5EF4-FFF2-40B4-BE49-F238E27FC236}">
                <a16:creationId xmlns:a16="http://schemas.microsoft.com/office/drawing/2014/main" id="{417E13C5-ED29-F731-BD8E-42B0298D0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525" y="-536290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sexual flag - Wikipedia">
            <a:extLst>
              <a:ext uri="{FF2B5EF4-FFF2-40B4-BE49-F238E27FC236}">
                <a16:creationId xmlns:a16="http://schemas.microsoft.com/office/drawing/2014/main" id="{E8C4E285-75F1-57EE-5962-9EEE18ADB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5425751"/>
            <a:ext cx="2150962" cy="14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lag of the United Kingdom | Britannica">
            <a:extLst>
              <a:ext uri="{FF2B5EF4-FFF2-40B4-BE49-F238E27FC236}">
                <a16:creationId xmlns:a16="http://schemas.microsoft.com/office/drawing/2014/main" id="{86DCDE6C-C24B-8B3E-AA7B-6B3B5503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991" y="5425751"/>
            <a:ext cx="2150961" cy="14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USA Flag Map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ADEC02E1-1A3D-170C-ADC5-37482A64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78" y="2652771"/>
            <a:ext cx="2407615" cy="151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Wooden Boat PNG Image | Wooden boats, Png, Png images">
            <a:extLst>
              <a:ext uri="{FF2B5EF4-FFF2-40B4-BE49-F238E27FC236}">
                <a16:creationId xmlns:a16="http://schemas.microsoft.com/office/drawing/2014/main" id="{64A86F64-142C-E592-4C72-6AA63D46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961" y="3907576"/>
            <a:ext cx="966603" cy="52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Wooden Boat PNG Image | Wooden boats, Png, Png images">
            <a:extLst>
              <a:ext uri="{FF2B5EF4-FFF2-40B4-BE49-F238E27FC236}">
                <a16:creationId xmlns:a16="http://schemas.microsoft.com/office/drawing/2014/main" id="{77A296A4-1BF3-3B2B-6C4E-DF528B244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60" y="4203245"/>
            <a:ext cx="966603" cy="52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Wooden Boat PNG Image | Wooden boats, Png, Png images">
            <a:extLst>
              <a:ext uri="{FF2B5EF4-FFF2-40B4-BE49-F238E27FC236}">
                <a16:creationId xmlns:a16="http://schemas.microsoft.com/office/drawing/2014/main" id="{6668CAF1-B11D-1C9A-62E7-09E9C74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612" y="3463371"/>
            <a:ext cx="966603" cy="52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at whiskers - Free animals icons">
            <a:extLst>
              <a:ext uri="{FF2B5EF4-FFF2-40B4-BE49-F238E27FC236}">
                <a16:creationId xmlns:a16="http://schemas.microsoft.com/office/drawing/2014/main" id="{B7D3037C-BF60-B18E-5AED-B8E902AE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838" y="1702282"/>
            <a:ext cx="1965218" cy="19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57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Jan Drda (1915-1970) </a:t>
            </a:r>
            <a:r>
              <a:rPr lang="cs-CZ" sz="1800" dirty="0"/>
              <a:t>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text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díla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historie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autoři</a:t>
            </a:r>
          </a:p>
        </p:txBody>
      </p:sp>
      <p:pic>
        <p:nvPicPr>
          <p:cNvPr id="16386" name="Picture 2" descr="Jan Drda stále ve své rodné Příbrami | Kahan - Městský zpravodaj Příbrami">
            <a:extLst>
              <a:ext uri="{FF2B5EF4-FFF2-40B4-BE49-F238E27FC236}">
                <a16:creationId xmlns:a16="http://schemas.microsoft.com/office/drawing/2014/main" id="{303AC04C-E2E3-0D39-2FDC-47624407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0"/>
            <a:ext cx="5343203" cy="715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56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Divadlo Járy Cimrmana (1967) </a:t>
            </a:r>
            <a:r>
              <a:rPr lang="cs-CZ" sz="1800" dirty="0"/>
              <a:t>20-21.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6232501" cy="5896948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Zdeněk Svěrák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dramatik, scenárista, herec a textař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Studoval na </a:t>
            </a:r>
            <a:r>
              <a:rPr lang="cs-CZ" sz="1000" u="sng" dirty="0"/>
              <a:t>pedagogické fakultě UK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Pracoval jako </a:t>
            </a:r>
            <a:r>
              <a:rPr lang="cs-CZ" sz="1000" i="1" dirty="0"/>
              <a:t>učitel</a:t>
            </a:r>
            <a:r>
              <a:rPr lang="cs-CZ" sz="1000" dirty="0"/>
              <a:t>, poté v </a:t>
            </a:r>
            <a:r>
              <a:rPr lang="cs-CZ" sz="1000" b="1" i="1" dirty="0"/>
              <a:t>Československém rozhlase</a:t>
            </a:r>
            <a:r>
              <a:rPr lang="cs-CZ" sz="1000" dirty="0"/>
              <a:t>, kde </a:t>
            </a:r>
            <a:r>
              <a:rPr lang="cs-CZ" sz="1000" b="1" i="1" u="sng" dirty="0"/>
              <a:t>vznikla postav Járy Cimrmana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Mezi </a:t>
            </a:r>
            <a:r>
              <a:rPr lang="cs-CZ" sz="1000" i="1" dirty="0"/>
              <a:t>lety 1961-69 </a:t>
            </a:r>
            <a:r>
              <a:rPr lang="cs-CZ" sz="1000" b="1" i="1" dirty="0"/>
              <a:t>členem KSČ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Ladislav Smoljak (úmrtí - 6. 6. 2010)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režisér, scenárista a herec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Studoval na </a:t>
            </a:r>
            <a:r>
              <a:rPr lang="cs-CZ" sz="1000" u="sng" dirty="0"/>
              <a:t>pedagogické fakultě UK</a:t>
            </a:r>
            <a:r>
              <a:rPr lang="cs-CZ" sz="1000" dirty="0"/>
              <a:t> (na DAMU nebyl přijat </a:t>
            </a:r>
            <a:r>
              <a:rPr lang="cs-CZ" sz="1000" dirty="0">
                <a:sym typeface="Wingdings" panose="05000000000000000000" pitchFamily="2" charset="2"/>
              </a:rPr>
              <a:t>)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>
                <a:sym typeface="Wingdings" panose="05000000000000000000" pitchFamily="2" charset="2"/>
              </a:rPr>
              <a:t>Pracoval jako </a:t>
            </a:r>
            <a:r>
              <a:rPr lang="cs-CZ" sz="1000" i="1" dirty="0">
                <a:sym typeface="Wingdings" panose="05000000000000000000" pitchFamily="2" charset="2"/>
              </a:rPr>
              <a:t>učitel</a:t>
            </a:r>
            <a:r>
              <a:rPr lang="cs-CZ" sz="1000" dirty="0">
                <a:sym typeface="Wingdings" panose="05000000000000000000" pitchFamily="2" charset="2"/>
              </a:rPr>
              <a:t>, redaktor a poté jako </a:t>
            </a:r>
            <a:r>
              <a:rPr lang="cs-CZ" sz="1000" b="1" dirty="0">
                <a:sym typeface="Wingdings" panose="05000000000000000000" pitchFamily="2" charset="2"/>
              </a:rPr>
              <a:t>scenárista a režisér</a:t>
            </a:r>
            <a:endParaRPr lang="cs-CZ" sz="1000" b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Akt</a:t>
            </a:r>
            <a:r>
              <a:rPr lang="cs-CZ" sz="1000" b="1" dirty="0"/>
              <a:t>, </a:t>
            </a:r>
            <a:r>
              <a:rPr lang="cs-CZ" sz="1000" b="1" u="sng" dirty="0"/>
              <a:t>Vyšetřování ztráty třídní knihy</a:t>
            </a:r>
            <a:r>
              <a:rPr lang="cs-CZ" sz="1000" b="1" dirty="0"/>
              <a:t>, </a:t>
            </a:r>
            <a:r>
              <a:rPr lang="cs-CZ" sz="1000" b="1" u="sng" dirty="0"/>
              <a:t>Němý Bobeš</a:t>
            </a:r>
            <a:r>
              <a:rPr lang="cs-CZ" sz="1000" b="1" dirty="0"/>
              <a:t>, Záskok, Švestka, </a:t>
            </a:r>
            <a:r>
              <a:rPr lang="cs-CZ" sz="1000" b="1" u="sng" dirty="0"/>
              <a:t>Dlouhý široký a krátkozraký</a:t>
            </a:r>
            <a:r>
              <a:rPr lang="cs-CZ" sz="1000" b="1" dirty="0"/>
              <a:t>, …</a:t>
            </a:r>
            <a:endParaRPr lang="cs-CZ" sz="1000" u="sng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smrti Stalina </a:t>
            </a:r>
            <a:r>
              <a:rPr lang="cs-CZ" sz="1000" i="1" dirty="0"/>
              <a:t>se uvolnila společenská atmosféra </a:t>
            </a:r>
            <a:r>
              <a:rPr lang="cs-CZ" sz="1000" dirty="0"/>
              <a:t>– </a:t>
            </a:r>
            <a:r>
              <a:rPr lang="cs-CZ" sz="1000" i="1" u="sng" dirty="0"/>
              <a:t>stále platil komunistický režim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Snaha se odpojit od řízení Moskvy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Nastává velký </a:t>
            </a:r>
            <a:r>
              <a:rPr lang="cs-CZ" sz="1000" b="1" dirty="0"/>
              <a:t>rozkvět české kultury</a:t>
            </a:r>
            <a:r>
              <a:rPr lang="cs-CZ" sz="1000" dirty="0"/>
              <a:t>, </a:t>
            </a:r>
            <a:r>
              <a:rPr lang="cs-CZ" sz="1000" b="1" dirty="0"/>
              <a:t>zrušení cenzury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Komunisté posílají „tichý“ dopis do SSSR o pomoc - </a:t>
            </a:r>
            <a:r>
              <a:rPr lang="cs-CZ" sz="1000" b="1" i="1" u="sng" dirty="0"/>
              <a:t>Příjezd ruských vojsk do Československa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 err="1"/>
              <a:t>Sebeupalování</a:t>
            </a:r>
            <a:r>
              <a:rPr lang="cs-CZ" sz="1000" i="1" dirty="0"/>
              <a:t> studentů na protest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Srpnová okupace</a:t>
            </a:r>
            <a:r>
              <a:rPr lang="cs-CZ" sz="1000" dirty="0"/>
              <a:t> – spontánní demonstrace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Divadlo Semafor </a:t>
            </a:r>
            <a:r>
              <a:rPr lang="cs-CZ" sz="1000" dirty="0"/>
              <a:t>– Suchý, Šlitr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Divadlo Na provázku </a:t>
            </a:r>
            <a:r>
              <a:rPr lang="cs-CZ" sz="1000" dirty="0"/>
              <a:t>– hry Bolka polívky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Divadlo Na zábradlí </a:t>
            </a:r>
            <a:r>
              <a:rPr lang="cs-CZ" sz="1000" dirty="0"/>
              <a:t>– Ivan Vyskočil</a:t>
            </a:r>
            <a:endParaRPr lang="cs-CZ" sz="1000" b="1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88189D9-4DE5-F8D4-C2FB-15DD59DB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8" y="0"/>
            <a:ext cx="53432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Zdeněk Svěrák: Při vysílání v srpnu 68 jsem fungoval jako spojka, aby nás  nenašli | Dvojka">
            <a:extLst>
              <a:ext uri="{FF2B5EF4-FFF2-40B4-BE49-F238E27FC236}">
                <a16:creationId xmlns:a16="http://schemas.microsoft.com/office/drawing/2014/main" id="{F2FC5C35-19D3-A9AD-E2D6-A8C32A909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99" y="-1"/>
            <a:ext cx="5501222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Ladislav Smoljak zemřel před 10 lety: Obvinění ze spolupráce s StB ho  trápilo léta – eXtra.cz">
            <a:extLst>
              <a:ext uri="{FF2B5EF4-FFF2-40B4-BE49-F238E27FC236}">
                <a16:creationId xmlns:a16="http://schemas.microsoft.com/office/drawing/2014/main" id="{4B2E94CF-5835-7351-B395-C0B288495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98" y="2913772"/>
            <a:ext cx="5503253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D6DFBA27-B87C-5FAE-331A-884EED78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99" y="5233015"/>
            <a:ext cx="2437477" cy="16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615E6EA5-34B6-3568-8F02-C311ADF1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897" y="258603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Jára Cimrman a slepice Zora - MůjSolidworks.cz">
            <a:extLst>
              <a:ext uri="{FF2B5EF4-FFF2-40B4-BE49-F238E27FC236}">
                <a16:creationId xmlns:a16="http://schemas.microsoft.com/office/drawing/2014/main" id="{B394FA8F-DCF8-72B9-EFA9-6C7709C86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153" y="5233014"/>
            <a:ext cx="3046847" cy="16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41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olière - Aktuálně.cz">
            <a:extLst>
              <a:ext uri="{FF2B5EF4-FFF2-40B4-BE49-F238E27FC236}">
                <a16:creationId xmlns:a16="http://schemas.microsoft.com/office/drawing/2014/main" id="{80801553-C2CD-C780-C07C-5FA72CCD3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63" y="0"/>
            <a:ext cx="536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486400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 err="1"/>
              <a:t>Moliére</a:t>
            </a:r>
            <a:r>
              <a:rPr lang="cs-CZ" sz="2400" dirty="0"/>
              <a:t> (1622-1673) </a:t>
            </a:r>
            <a:r>
              <a:rPr lang="cs-CZ" sz="1800" dirty="0"/>
              <a:t>17.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Francouzský </a:t>
            </a:r>
            <a:r>
              <a:rPr lang="cs-CZ" sz="1000" u="sng" dirty="0"/>
              <a:t>herec</a:t>
            </a:r>
            <a:r>
              <a:rPr lang="cs-CZ" sz="1000" dirty="0"/>
              <a:t>, spisovatel a dramatik </a:t>
            </a:r>
            <a:r>
              <a:rPr lang="cs-CZ" sz="1000" b="1" i="1" u="sng" dirty="0"/>
              <a:t>období </a:t>
            </a:r>
            <a:r>
              <a:rPr lang="cs-CZ" sz="1000" b="1" i="1" u="sng" dirty="0" err="1"/>
              <a:t>klasicicmu</a:t>
            </a:r>
            <a:endParaRPr lang="cs-CZ" sz="1000" b="1" i="1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Synem bohatého otce ale proslavil se mezi chudinou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Zesměšňoval reálnost společnosti</a:t>
            </a:r>
            <a:r>
              <a:rPr lang="cs-CZ" sz="1000" dirty="0"/>
              <a:t> = dostával se do problému s vyšší vrstvou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Zemřel při jeho poslední hře na jevišti Zdravý nemocný 🤒🤯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Zdravý nemocný </a:t>
            </a:r>
            <a:r>
              <a:rPr lang="cs-CZ" sz="1000" dirty="0"/>
              <a:t>(pak „</a:t>
            </a:r>
            <a:r>
              <a:rPr lang="cs-CZ" sz="1000" i="1" dirty="0" err="1"/>
              <a:t>mimimi</a:t>
            </a:r>
            <a:r>
              <a:rPr lang="cs-CZ" sz="1000" i="1" dirty="0"/>
              <a:t>“</a:t>
            </a:r>
            <a:r>
              <a:rPr lang="cs-CZ" sz="1000" dirty="0"/>
              <a:t>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Pokrytec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Tartuffe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Škola žen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Takzvané „Velké století“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Na trůnu </a:t>
            </a:r>
            <a:r>
              <a:rPr lang="cs-CZ" sz="1000" i="1" dirty="0"/>
              <a:t>Ludvík 14.</a:t>
            </a:r>
            <a:r>
              <a:rPr lang="cs-CZ" sz="1000" dirty="0"/>
              <a:t> („</a:t>
            </a:r>
            <a:r>
              <a:rPr lang="cs-CZ" sz="1000" b="1" dirty="0"/>
              <a:t>Král slunce“ byl hladové prase</a:t>
            </a:r>
            <a:r>
              <a:rPr lang="cs-CZ" sz="1000" dirty="0"/>
              <a:t>)</a:t>
            </a:r>
            <a:r>
              <a:rPr lang="cs-CZ" sz="1000" i="1" dirty="0"/>
              <a:t>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hospodářství ve francii se rozvíjelo</a:t>
            </a:r>
            <a:r>
              <a:rPr lang="cs-CZ" sz="1000" dirty="0"/>
              <a:t>, za to </a:t>
            </a:r>
            <a:r>
              <a:rPr lang="cs-CZ" sz="1000" u="sng" dirty="0"/>
              <a:t>obyvatelé více ochuzeni</a:t>
            </a:r>
            <a:r>
              <a:rPr lang="en-US" sz="1000" dirty="0"/>
              <a:t>, </a:t>
            </a:r>
            <a:r>
              <a:rPr lang="en-US" sz="1000" dirty="0" err="1"/>
              <a:t>kr</a:t>
            </a:r>
            <a:r>
              <a:rPr lang="cs-CZ" sz="1000" dirty="0" err="1"/>
              <a:t>ál</a:t>
            </a:r>
            <a:r>
              <a:rPr lang="cs-CZ" sz="1000" dirty="0"/>
              <a:t> měl často dluhy = </a:t>
            </a:r>
            <a:r>
              <a:rPr lang="cs-CZ" sz="1000" b="1" dirty="0"/>
              <a:t>kritika společnosti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Doba </a:t>
            </a:r>
            <a:r>
              <a:rPr lang="cs-CZ" sz="1000" b="1" i="1" u="sng" dirty="0"/>
              <a:t>klasicismu</a:t>
            </a:r>
            <a:r>
              <a:rPr lang="cs-CZ" sz="1000" b="1" dirty="0"/>
              <a:t> se dělila na Vyšší a Nižší společnost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Jan Amos Komenský</a:t>
            </a:r>
            <a:r>
              <a:rPr lang="cs-CZ" sz="1000" dirty="0"/>
              <a:t> – Labyrint světa a ráj srdce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Carlo </a:t>
            </a:r>
            <a:r>
              <a:rPr lang="cs-CZ" sz="1000" b="1" u="sng" dirty="0" err="1"/>
              <a:t>Goldini</a:t>
            </a:r>
            <a:endParaRPr lang="cs-CZ" sz="1000" b="1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Jean Racine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Pierre Corneille</a:t>
            </a:r>
          </a:p>
        </p:txBody>
      </p:sp>
      <p:pic>
        <p:nvPicPr>
          <p:cNvPr id="6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28966F1-6B4C-39D9-4E6F-8297F885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670" y="2673244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rmometer PNG transparent image download, size: 1299x1299px">
            <a:extLst>
              <a:ext uri="{FF2B5EF4-FFF2-40B4-BE49-F238E27FC236}">
                <a16:creationId xmlns:a16="http://schemas.microsoft.com/office/drawing/2014/main" id="{2FCB501E-04C9-386D-8A68-E10B50911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73057">
            <a:off x="7967134" y="1845251"/>
            <a:ext cx="1230868" cy="123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tock ilustrace „No Money Symbol“ 156038528 | Shutterstock">
            <a:extLst>
              <a:ext uri="{FF2B5EF4-FFF2-40B4-BE49-F238E27FC236}">
                <a16:creationId xmlns:a16="http://schemas.microsoft.com/office/drawing/2014/main" id="{D7B16C6A-8617-5A1C-FC91-7FE953ED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31" y="5728996"/>
            <a:ext cx="1232781" cy="111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tátní vlajka Francie | Vlajky.EU">
            <a:extLst>
              <a:ext uri="{FF2B5EF4-FFF2-40B4-BE49-F238E27FC236}">
                <a16:creationId xmlns:a16="http://schemas.microsoft.com/office/drawing/2014/main" id="{C5564F0D-966D-F4FA-188F-1956282A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63" y="5309611"/>
            <a:ext cx="2321868" cy="154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he Joker VS Society meme - YouTube">
            <a:extLst>
              <a:ext uri="{FF2B5EF4-FFF2-40B4-BE49-F238E27FC236}">
                <a16:creationId xmlns:a16="http://schemas.microsoft.com/office/drawing/2014/main" id="{F42D0052-1A13-8B69-9D0D-236C866BA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63" y="4270803"/>
            <a:ext cx="1846770" cy="10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un PNG Free Images with Transparent Background - (11,988 Free Downloads)">
            <a:extLst>
              <a:ext uri="{FF2B5EF4-FFF2-40B4-BE49-F238E27FC236}">
                <a16:creationId xmlns:a16="http://schemas.microsoft.com/office/drawing/2014/main" id="{40EFEFAB-77B9-9EF1-8E9A-59AD46E0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280" y="552782"/>
            <a:ext cx="1547672" cy="154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rown PNG Free Images with Transparent Background - (2,433 Free Downloads)">
            <a:extLst>
              <a:ext uri="{FF2B5EF4-FFF2-40B4-BE49-F238E27FC236}">
                <a16:creationId xmlns:a16="http://schemas.microsoft.com/office/drawing/2014/main" id="{6150E098-34D9-36EB-C898-0089B8D6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852" y="574035"/>
            <a:ext cx="1018843" cy="65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61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lexandre Dumas starší – Wikipedie">
            <a:extLst>
              <a:ext uri="{FF2B5EF4-FFF2-40B4-BE49-F238E27FC236}">
                <a16:creationId xmlns:a16="http://schemas.microsoft.com/office/drawing/2014/main" id="{6349CB50-781A-698C-248D-83800AE7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Alexandre Dumas (1802-1870) </a:t>
            </a:r>
            <a:r>
              <a:rPr lang="cs-CZ" sz="1800" dirty="0"/>
              <a:t>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Významný </a:t>
            </a:r>
            <a:r>
              <a:rPr lang="cs-CZ" sz="1000" i="1" dirty="0"/>
              <a:t>francouzský </a:t>
            </a:r>
            <a:r>
              <a:rPr lang="cs-CZ" sz="1000" b="1" i="1" u="sng" dirty="0"/>
              <a:t>romantický</a:t>
            </a:r>
            <a:r>
              <a:rPr lang="cs-CZ" sz="1000" i="1" dirty="0"/>
              <a:t> spisovatel novel a románů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Historicko-dobrodružné romány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 mala psal divadelní hry s historickými tématy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Ovlivnil vývoj francouzského dramatu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August </a:t>
            </a:r>
            <a:r>
              <a:rPr lang="cs-CZ" sz="1000" b="1" i="1" dirty="0" err="1"/>
              <a:t>Maquet</a:t>
            </a:r>
            <a:r>
              <a:rPr lang="cs-CZ" sz="1000" b="1" i="1" dirty="0"/>
              <a:t> (vyhledával historický materiál)</a:t>
            </a:r>
            <a:r>
              <a:rPr lang="cs-CZ" sz="1000" b="1" dirty="0"/>
              <a:t> 🤝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Tři mušketýři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Hrabě Monte-Christo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Tři mušketýři měli několik pokračování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Francouzský romantismus 1. poloviny 19. století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Victor Hugo </a:t>
            </a:r>
            <a:r>
              <a:rPr lang="cs-CZ" sz="1000" dirty="0"/>
              <a:t>– Bídníci, Legenda věků, Chrám matky boží v Paříži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Nikolaj </a:t>
            </a:r>
            <a:r>
              <a:rPr lang="cs-CZ" sz="1000" b="1" dirty="0" err="1"/>
              <a:t>Vasiljevič</a:t>
            </a:r>
            <a:r>
              <a:rPr lang="cs-CZ" sz="1000" b="1" dirty="0"/>
              <a:t> Gogol </a:t>
            </a:r>
            <a:r>
              <a:rPr lang="cs-CZ" sz="1000" dirty="0"/>
              <a:t>– Revizor, Mrtvé duše, Petrohradské povídky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Charles Dickens </a:t>
            </a:r>
            <a:r>
              <a:rPr lang="cs-CZ" sz="1000" dirty="0"/>
              <a:t>– Oliver Twist, Malá Dorotka, David Copperfield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Allan Edgar </a:t>
            </a:r>
            <a:r>
              <a:rPr lang="cs-CZ" sz="1000" b="1" dirty="0" err="1"/>
              <a:t>Poe</a:t>
            </a:r>
            <a:r>
              <a:rPr lang="cs-CZ" sz="1000" b="1" dirty="0"/>
              <a:t> </a:t>
            </a:r>
            <a:r>
              <a:rPr lang="cs-CZ" sz="1000" dirty="0"/>
              <a:t>- Havran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Alexandr Sergejevič Puškin </a:t>
            </a:r>
            <a:r>
              <a:rPr lang="cs-CZ" sz="1000" dirty="0"/>
              <a:t>– Evžen Oněgin</a:t>
            </a:r>
            <a:endParaRPr lang="cs-CZ" sz="1000" b="1" dirty="0"/>
          </a:p>
        </p:txBody>
      </p:sp>
      <p:pic>
        <p:nvPicPr>
          <p:cNvPr id="6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28966F1-6B4C-39D9-4E6F-8297F885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066" y="92930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5E3CBDC3-6F30-8F69-4B39-372378AA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18" y="995200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tátní vlajka Francie | Vlajky.EU">
            <a:extLst>
              <a:ext uri="{FF2B5EF4-FFF2-40B4-BE49-F238E27FC236}">
                <a16:creationId xmlns:a16="http://schemas.microsoft.com/office/drawing/2014/main" id="{99C22264-4A93-E0B6-7C0A-404E33168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51" y="5321301"/>
            <a:ext cx="2304338" cy="15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59AF43E-971C-2862-CE53-EA5F92F39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338" y="4242773"/>
            <a:ext cx="3524565" cy="261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8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Victor Hugo (1802-1885) </a:t>
            </a:r>
            <a:r>
              <a:rPr lang="cs-CZ" sz="1800" dirty="0"/>
              <a:t>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Francouzský </a:t>
            </a:r>
            <a:r>
              <a:rPr lang="cs-CZ" sz="1000" b="1" dirty="0"/>
              <a:t>spisovatel poezií</a:t>
            </a:r>
            <a:r>
              <a:rPr lang="cs-CZ" sz="1000" dirty="0"/>
              <a:t>, </a:t>
            </a:r>
            <a:r>
              <a:rPr lang="cs-CZ" sz="1000" b="1" dirty="0"/>
              <a:t>próz</a:t>
            </a:r>
            <a:r>
              <a:rPr lang="cs-CZ" sz="1000" dirty="0"/>
              <a:t> a </a:t>
            </a:r>
            <a:r>
              <a:rPr lang="cs-CZ" sz="1000" b="1" dirty="0"/>
              <a:t>dramat</a:t>
            </a:r>
            <a:r>
              <a:rPr lang="cs-CZ" sz="1000" dirty="0"/>
              <a:t> </a:t>
            </a:r>
            <a:r>
              <a:rPr lang="cs-CZ" sz="1000" i="1" dirty="0"/>
              <a:t>(nepovedlo se mu, L)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Syn generála Napoleonovy armády = rodina se pořád stěhovala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 </a:t>
            </a:r>
            <a:r>
              <a:rPr lang="cs-CZ" sz="1000" i="1" dirty="0"/>
              <a:t>dětství začal psát</a:t>
            </a:r>
            <a:r>
              <a:rPr lang="cs-CZ" sz="1000" dirty="0"/>
              <a:t>, s bratrem založil časopis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</a:t>
            </a:r>
            <a:r>
              <a:rPr lang="cs-CZ" sz="1000" b="1" dirty="0"/>
              <a:t>Francouzské revoluci (1830-43) </a:t>
            </a:r>
            <a:r>
              <a:rPr lang="cs-CZ" sz="1000" dirty="0"/>
              <a:t>začal psát více a stal se republikánem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Podporoval Humanismus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Cromwell </a:t>
            </a:r>
            <a:r>
              <a:rPr lang="cs-CZ" sz="1000" dirty="0"/>
              <a:t>– </a:t>
            </a:r>
            <a:r>
              <a:rPr lang="cs-CZ" sz="1000" dirty="0" err="1"/>
              <a:t>manifesto</a:t>
            </a:r>
            <a:r>
              <a:rPr lang="cs-CZ" sz="1000" dirty="0"/>
              <a:t> </a:t>
            </a:r>
            <a:r>
              <a:rPr lang="cs-CZ" sz="1000" i="1" u="sng" dirty="0"/>
              <a:t>romantismu</a:t>
            </a:r>
            <a:r>
              <a:rPr lang="cs-CZ" sz="1000" dirty="0"/>
              <a:t> Francie </a:t>
            </a:r>
            <a:r>
              <a:rPr lang="cs-CZ" sz="1000" i="1" dirty="0"/>
              <a:t>(drama)</a:t>
            </a:r>
            <a:r>
              <a:rPr lang="cs-CZ" sz="1000" dirty="0"/>
              <a:t> 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Legenda věků </a:t>
            </a:r>
            <a:r>
              <a:rPr lang="cs-CZ" sz="1000" dirty="0"/>
              <a:t>– třídílné básně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Chrám matky boží v Paříži </a:t>
            </a:r>
            <a:r>
              <a:rPr lang="cs-CZ" sz="1000" dirty="0"/>
              <a:t>- román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93 </a:t>
            </a:r>
            <a:r>
              <a:rPr lang="cs-CZ" sz="1000" dirty="0"/>
              <a:t>- román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Doba Napoleonova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Francouzská revoluce</a:t>
            </a:r>
            <a:r>
              <a:rPr lang="cs-CZ" sz="1000" dirty="0"/>
              <a:t> = ovlivnila tvorbu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Francouzský romantismus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Francouzské obléhání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Alexandere Dumas </a:t>
            </a:r>
            <a:r>
              <a:rPr lang="cs-CZ" sz="1000" dirty="0"/>
              <a:t>– Tři mušketýři, Hrabě Monte-Christo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Nikolaj </a:t>
            </a:r>
            <a:r>
              <a:rPr lang="cs-CZ" sz="1000" b="1" dirty="0" err="1"/>
              <a:t>Vasiljevič</a:t>
            </a:r>
            <a:r>
              <a:rPr lang="cs-CZ" sz="1000" b="1" dirty="0"/>
              <a:t> Gogol </a:t>
            </a:r>
            <a:r>
              <a:rPr lang="cs-CZ" sz="1000" dirty="0"/>
              <a:t>– Revizor, Mrtvé duše, Petrohradské povídky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Charles Dickens </a:t>
            </a:r>
            <a:r>
              <a:rPr lang="cs-CZ" sz="1000" dirty="0"/>
              <a:t>– Oliver Twist, Malá Dorotka, David Copperfield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Allan Edgar </a:t>
            </a:r>
            <a:r>
              <a:rPr lang="cs-CZ" sz="1000" b="1" dirty="0" err="1"/>
              <a:t>Poe</a:t>
            </a:r>
            <a:r>
              <a:rPr lang="cs-CZ" sz="1000" b="1" dirty="0"/>
              <a:t> </a:t>
            </a:r>
            <a:r>
              <a:rPr lang="cs-CZ" sz="1000" dirty="0"/>
              <a:t>- Havran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Alexandr Sergejevič Puškin </a:t>
            </a:r>
            <a:r>
              <a:rPr lang="cs-CZ" sz="1000" dirty="0"/>
              <a:t>– Evžen Oněgin</a:t>
            </a:r>
          </a:p>
        </p:txBody>
      </p:sp>
      <p:pic>
        <p:nvPicPr>
          <p:cNvPr id="1026" name="Picture 2" descr="Autor:Victor Hugo – Wikizdroje">
            <a:extLst>
              <a:ext uri="{FF2B5EF4-FFF2-40B4-BE49-F238E27FC236}">
                <a16:creationId xmlns:a16="http://schemas.microsoft.com/office/drawing/2014/main" id="{DD6BB670-CFAC-DE4B-3F7C-FBFF8B0E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-223438"/>
            <a:ext cx="5346251" cy="708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tátní vlajka Francie | Vlajky.EU">
            <a:extLst>
              <a:ext uri="{FF2B5EF4-FFF2-40B4-BE49-F238E27FC236}">
                <a16:creationId xmlns:a16="http://schemas.microsoft.com/office/drawing/2014/main" id="{31643DCD-CDC1-3D69-1884-E9B8EE37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00" y="5321301"/>
            <a:ext cx="2304338" cy="15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AADA41-17F4-E006-8414-646AB714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638" y="4790607"/>
            <a:ext cx="3017763" cy="27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5E3CBDC3-6F30-8F69-4B39-372378AA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808" y="2018328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2A5561F-1917-DA2E-3171-ACF60A54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926" y="3871053"/>
            <a:ext cx="2269112" cy="145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28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Nikolaj </a:t>
            </a:r>
            <a:r>
              <a:rPr lang="cs-CZ" sz="2400" dirty="0" err="1"/>
              <a:t>Vasiljevič</a:t>
            </a:r>
            <a:r>
              <a:rPr lang="cs-CZ" sz="2400" dirty="0"/>
              <a:t> Gogol (1809-1852) </a:t>
            </a:r>
            <a:r>
              <a:rPr lang="cs-CZ" sz="1800" dirty="0"/>
              <a:t>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Ruským </a:t>
            </a:r>
            <a:r>
              <a:rPr lang="cs-CZ" sz="1000" b="1" dirty="0"/>
              <a:t>prozaik</a:t>
            </a:r>
            <a:r>
              <a:rPr lang="cs-CZ" sz="1000" dirty="0"/>
              <a:t> a </a:t>
            </a:r>
            <a:r>
              <a:rPr lang="cs-CZ" sz="1000" b="1" dirty="0"/>
              <a:t>dramatik</a:t>
            </a:r>
            <a:r>
              <a:rPr lang="cs-CZ" sz="1000" dirty="0"/>
              <a:t>, </a:t>
            </a:r>
            <a:r>
              <a:rPr lang="cs-CZ" sz="1000" u="sng" dirty="0"/>
              <a:t>narodil se na Ukrajině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Dílo Revizor je navazováno na vyprávění od Puškina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Odsuzoval společnost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REALISMUS = REALISTA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Mrtvé duše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Petrohradské povídky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Revizor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  <a:endParaRPr lang="cs-CZ" sz="1000" b="1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Rusko porazilo Napoleona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 Rusku se zavedla forma absolutismu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Victor Hugo </a:t>
            </a:r>
            <a:r>
              <a:rPr lang="cs-CZ" sz="1000" dirty="0"/>
              <a:t>– Bídníci, Legenda věků, Chrám matky boží v Paříži</a:t>
            </a:r>
            <a:endParaRPr lang="cs-CZ" sz="10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Alexandere Dumas </a:t>
            </a:r>
            <a:r>
              <a:rPr lang="cs-CZ" sz="1000" dirty="0"/>
              <a:t>– Tři mušketýři, Hrabě Monte-Christo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Charles Dickens </a:t>
            </a:r>
            <a:r>
              <a:rPr lang="cs-CZ" sz="1000" dirty="0"/>
              <a:t>– Oliver Twist, Malá Dorotka, David Copperfield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Allan Edgar </a:t>
            </a:r>
            <a:r>
              <a:rPr lang="cs-CZ" sz="1000" b="1" dirty="0" err="1"/>
              <a:t>Poe</a:t>
            </a:r>
            <a:r>
              <a:rPr lang="cs-CZ" sz="1000" b="1" dirty="0"/>
              <a:t> </a:t>
            </a:r>
            <a:r>
              <a:rPr lang="cs-CZ" sz="1000" dirty="0"/>
              <a:t>- Havran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Alexandr Sergejevič Puškin </a:t>
            </a:r>
            <a:r>
              <a:rPr lang="cs-CZ" sz="1000" dirty="0"/>
              <a:t>– Evžen Oněgin</a:t>
            </a:r>
          </a:p>
        </p:txBody>
      </p:sp>
      <p:pic>
        <p:nvPicPr>
          <p:cNvPr id="2050" name="Picture 2" descr="Nikolaj Vasiljevič Gogol – Wikipedie">
            <a:extLst>
              <a:ext uri="{FF2B5EF4-FFF2-40B4-BE49-F238E27FC236}">
                <a16:creationId xmlns:a16="http://schemas.microsoft.com/office/drawing/2014/main" id="{1E4C32C5-AA21-5CF3-90F4-CCB06BC7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0"/>
            <a:ext cx="53572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g of Russia - Wikipedia">
            <a:extLst>
              <a:ext uri="{FF2B5EF4-FFF2-40B4-BE49-F238E27FC236}">
                <a16:creationId xmlns:a16="http://schemas.microsoft.com/office/drawing/2014/main" id="{5C82B1AB-FCCD-7BC5-7461-BF418DF6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5322628"/>
            <a:ext cx="2304498" cy="15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F54A0BF-CC90-DF7E-D4F2-43318307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973" y="4801086"/>
            <a:ext cx="3085371" cy="20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16B5587B-3A05-058A-B0CF-429E9A34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30" y="714618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t real Meme Generator - Imgflip">
            <a:extLst>
              <a:ext uri="{FF2B5EF4-FFF2-40B4-BE49-F238E27FC236}">
                <a16:creationId xmlns:a16="http://schemas.microsoft.com/office/drawing/2014/main" id="{CDFBAD11-1A84-68C9-4F7E-ECC70AA6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78" y="3254805"/>
            <a:ext cx="1710706" cy="206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poleon: Behind the Meme (I Came, I Saw) - YouTube">
            <a:extLst>
              <a:ext uri="{FF2B5EF4-FFF2-40B4-BE49-F238E27FC236}">
                <a16:creationId xmlns:a16="http://schemas.microsoft.com/office/drawing/2014/main" id="{491A229A-E66E-BFE5-CAE6-8C50118F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930" y="3590325"/>
            <a:ext cx="2152465" cy="12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976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Charles Dickens (1812-1870) </a:t>
            </a:r>
            <a:r>
              <a:rPr lang="cs-CZ" sz="1800" dirty="0"/>
              <a:t>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2"/>
            <a:ext cx="5472204" cy="5896947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Anglický spisovatel 19. století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Nejvýznamnější představitel světového </a:t>
            </a:r>
            <a:r>
              <a:rPr lang="cs-CZ" sz="1000" b="1" i="1" u="sng" dirty="0"/>
              <a:t>REALISMU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Jeho otec skončil díky dluhům ve vězení = od mala pracoval v továrně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 svých </a:t>
            </a:r>
            <a:r>
              <a:rPr lang="cs-CZ" sz="1000" i="1" dirty="0"/>
              <a:t>12 let </a:t>
            </a:r>
            <a:r>
              <a:rPr lang="cs-CZ" sz="1000" dirty="0"/>
              <a:t>začal chodit do soukromé školy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Přes </a:t>
            </a:r>
            <a:r>
              <a:rPr lang="cs-CZ" sz="1000" b="1" dirty="0"/>
              <a:t>povídky v časopisech</a:t>
            </a:r>
            <a:r>
              <a:rPr lang="cs-CZ" sz="1000" dirty="0"/>
              <a:t> se dostal k nakladatelství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Zajímal se o geologii a patologii </a:t>
            </a:r>
            <a:r>
              <a:rPr lang="cs-CZ" sz="1000" u="sng" dirty="0">
                <a:sym typeface="Wingdings" panose="05000000000000000000" pitchFamily="2" charset="2"/>
              </a:rPr>
              <a:t></a:t>
            </a:r>
            <a:endParaRPr lang="cs-CZ" sz="10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Zemřel na mozkovou mrtvici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Malá Dorotka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David Copperfield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Vánoční koleda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Realismus</a:t>
            </a:r>
            <a:r>
              <a:rPr lang="cs-CZ" sz="1000" dirty="0"/>
              <a:t> = 2. polovina 19. století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pl-PL" sz="1000" b="1" dirty="0"/>
              <a:t>podstatou je vyobrazení života takového jaký je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vznik ve 40. let 19. století ve francii, poté se rozšiřuje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koncem 19. století - kritický realismus a poté z něj</a:t>
            </a:r>
            <a:r>
              <a:rPr lang="cs-CZ" sz="1000" i="1" dirty="0"/>
              <a:t> </a:t>
            </a:r>
            <a:r>
              <a:rPr lang="cs-CZ" sz="1000" u="sng" dirty="0" err="1"/>
              <a:t>socalistický</a:t>
            </a:r>
            <a:r>
              <a:rPr lang="cs-CZ" sz="1000" i="1" dirty="0"/>
              <a:t> </a:t>
            </a:r>
            <a:r>
              <a:rPr lang="cs-CZ" sz="1000" dirty="0"/>
              <a:t>- </a:t>
            </a:r>
            <a:r>
              <a:rPr lang="cs-CZ" sz="1000" i="1" dirty="0"/>
              <a:t>v 90. letech pak naturalismus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  <a:endParaRPr lang="cs-CZ" sz="8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 err="1"/>
              <a:t>Émile</a:t>
            </a:r>
            <a:r>
              <a:rPr lang="cs-CZ" sz="1000" b="1" u="sng" dirty="0"/>
              <a:t> </a:t>
            </a:r>
            <a:r>
              <a:rPr lang="cs-CZ" sz="1000" b="1" u="sng" dirty="0" err="1"/>
              <a:t>Zola</a:t>
            </a:r>
            <a:r>
              <a:rPr lang="cs-CZ" sz="1000" b="1" u="sng" dirty="0"/>
              <a:t> </a:t>
            </a:r>
            <a:r>
              <a:rPr lang="cs-CZ" sz="1000" u="sng" dirty="0"/>
              <a:t>– Pravda, Zabiják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Victor Hugo </a:t>
            </a:r>
            <a:r>
              <a:rPr lang="cs-CZ" sz="1000" dirty="0"/>
              <a:t>– Bídníci, Legenda věků, Chrám matky boží v Paříži</a:t>
            </a:r>
            <a:endParaRPr lang="cs-CZ" sz="10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Alexandere Dumas </a:t>
            </a:r>
            <a:r>
              <a:rPr lang="cs-CZ" sz="1000" dirty="0"/>
              <a:t>– Tři mušketýři, Hrabě Monte-Christo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Nikolaj </a:t>
            </a:r>
            <a:r>
              <a:rPr lang="cs-CZ" sz="1000" b="1" u="sng" dirty="0" err="1"/>
              <a:t>Vasiljevič</a:t>
            </a:r>
            <a:r>
              <a:rPr lang="cs-CZ" sz="1000" b="1" u="sng" dirty="0"/>
              <a:t> Gogol </a:t>
            </a:r>
            <a:r>
              <a:rPr lang="cs-CZ" sz="1000" u="sng" dirty="0"/>
              <a:t>– Revizor, Mrtvé duše, Petrohradské povídky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Allan Edgar </a:t>
            </a:r>
            <a:r>
              <a:rPr lang="cs-CZ" sz="1000" b="1" dirty="0" err="1"/>
              <a:t>Poe</a:t>
            </a:r>
            <a:r>
              <a:rPr lang="cs-CZ" sz="1000" b="1" dirty="0"/>
              <a:t> </a:t>
            </a:r>
            <a:r>
              <a:rPr lang="cs-CZ" sz="1000" dirty="0"/>
              <a:t>- Havran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Alexandr Sergejevič Puškin </a:t>
            </a:r>
            <a:r>
              <a:rPr lang="cs-CZ" sz="1000" u="sng" dirty="0"/>
              <a:t>– Evžen Oněgin</a:t>
            </a:r>
          </a:p>
        </p:txBody>
      </p:sp>
      <p:pic>
        <p:nvPicPr>
          <p:cNvPr id="5122" name="Picture 2" descr="The Right Way to Remember Charles Dickens | The Huntington">
            <a:extLst>
              <a:ext uri="{FF2B5EF4-FFF2-40B4-BE49-F238E27FC236}">
                <a16:creationId xmlns:a16="http://schemas.microsoft.com/office/drawing/2014/main" id="{4E8107E1-53DF-B11F-6D1C-F5C3541B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0"/>
            <a:ext cx="535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10F3188-375C-C92A-1F16-0ABF3D1D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816" y="4962641"/>
            <a:ext cx="3028135" cy="1895360"/>
          </a:xfrm>
          <a:prstGeom prst="rect">
            <a:avLst/>
          </a:prstGeom>
        </p:spPr>
      </p:pic>
      <p:pic>
        <p:nvPicPr>
          <p:cNvPr id="9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11BC0E3-5143-EB60-29B5-8097467C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23" y="81816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484806EB-4C71-5252-D55C-70A4C9F8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15" y="837912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ED85A589-5B18-A10B-75C0-E0B1C766F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901" y="3342003"/>
            <a:ext cx="1793943" cy="1967607"/>
          </a:xfrm>
          <a:prstGeom prst="rect">
            <a:avLst/>
          </a:prstGeom>
        </p:spPr>
      </p:pic>
      <p:pic>
        <p:nvPicPr>
          <p:cNvPr id="13" name="Picture 18" descr="Flag of the United Kingdom | Britannica">
            <a:extLst>
              <a:ext uri="{FF2B5EF4-FFF2-40B4-BE49-F238E27FC236}">
                <a16:creationId xmlns:a16="http://schemas.microsoft.com/office/drawing/2014/main" id="{F49B5915-AD60-28EF-989B-D05AB410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00" y="5296843"/>
            <a:ext cx="2321866" cy="156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755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Karel Hynek Mácha (1810-1836)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text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díla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historie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autoři</a:t>
            </a:r>
          </a:p>
        </p:txBody>
      </p:sp>
      <p:pic>
        <p:nvPicPr>
          <p:cNvPr id="3074" name="Picture 2" descr="Karel Hynek Mácha – Wikipedie">
            <a:extLst>
              <a:ext uri="{FF2B5EF4-FFF2-40B4-BE49-F238E27FC236}">
                <a16:creationId xmlns:a16="http://schemas.microsoft.com/office/drawing/2014/main" id="{3DC13DCF-2243-7CEC-6855-2DC3A2F9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0"/>
            <a:ext cx="5346252" cy="770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0D138D4E-EF78-78BE-4872-95ECB1521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053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38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Karel Jaromír Erben (1811-1870)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text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díla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historie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autoři</a:t>
            </a:r>
          </a:p>
        </p:txBody>
      </p:sp>
      <p:pic>
        <p:nvPicPr>
          <p:cNvPr id="4100" name="Picture 4" descr="Karel Jaromír Erben – Wikipedie">
            <a:extLst>
              <a:ext uri="{FF2B5EF4-FFF2-40B4-BE49-F238E27FC236}">
                <a16:creationId xmlns:a16="http://schemas.microsoft.com/office/drawing/2014/main" id="{1EB75143-E6EB-3BFB-752D-B69246FF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50" y="-1"/>
            <a:ext cx="5388149" cy="744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lag of the Czech Republic - Wikipedia">
            <a:extLst>
              <a:ext uri="{FF2B5EF4-FFF2-40B4-BE49-F238E27FC236}">
                <a16:creationId xmlns:a16="http://schemas.microsoft.com/office/drawing/2014/main" id="{D5C8A233-EA75-C0A1-FB35-C9BB811A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053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97186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2422</Words>
  <Application>Microsoft Office PowerPoint</Application>
  <PresentationFormat>Širokoúhlá obrazovka</PresentationFormat>
  <Paragraphs>409</Paragraphs>
  <Slides>21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Posterama</vt:lpstr>
      <vt:lpstr>SplashVTI</vt:lpstr>
      <vt:lpstr>Maturitní píčoviny (který jsem se měl naučit :3)</vt:lpstr>
      <vt:lpstr>William Shakespeare (1564-1616) 16-17. stol</vt:lpstr>
      <vt:lpstr>Moliére (1622-1673) 17. stol</vt:lpstr>
      <vt:lpstr>Alexandre Dumas (1802-1870) 19. stol</vt:lpstr>
      <vt:lpstr>Victor Hugo (1802-1885) 19. stol</vt:lpstr>
      <vt:lpstr>Nikolaj Vasiljevič Gogol (1809-1852) 19. stol</vt:lpstr>
      <vt:lpstr>Charles Dickens (1812-1870) 19. stol</vt:lpstr>
      <vt:lpstr>Karel Hynek Mácha (1810-1836) 1. pol 19. stol</vt:lpstr>
      <vt:lpstr>Karel Jaromír Erben (1811-1870) 1. pol 19. stol</vt:lpstr>
      <vt:lpstr>Jaroslav Vrchlický (1853-1912) 2. pol 19. stol</vt:lpstr>
      <vt:lpstr>Viktor Dyk (1877-1931) 19-20. stol</vt:lpstr>
      <vt:lpstr>Ivan Olbracht (1882-1952) 1. pol 20. stol</vt:lpstr>
      <vt:lpstr>Karel Čapek (1890-1938) 1. pol 20. stol</vt:lpstr>
      <vt:lpstr>Karel Poláček (1892-1945) 1. pol 20. stol</vt:lpstr>
      <vt:lpstr>Josef Kopta (1894-1962) 1. pol 20. stol</vt:lpstr>
      <vt:lpstr>Romain Rolland (1866-1944) 1. pol 20. stol</vt:lpstr>
      <vt:lpstr>Erich Maria Remarque (1898-1970) 20. stol</vt:lpstr>
      <vt:lpstr>Antoine de Saint-Exupéry (1900-1944) 20. stol</vt:lpstr>
      <vt:lpstr>Wladyslaw Szpilman (1911-2000) 20. stol</vt:lpstr>
      <vt:lpstr>Jan Drda (1915-1970) 20. stol</vt:lpstr>
      <vt:lpstr>Divadlo Járy Cimrmana (1967) 20-21. stol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Maturitní píčoviny (který jsem se měl naučit :3)</dc:title>
  <dc:creator>Jan Poláček</dc:creator>
  <cp:lastModifiedBy>Jan Poláček</cp:lastModifiedBy>
  <cp:revision>9</cp:revision>
  <dcterms:created xsi:type="dcterms:W3CDTF">2023-04-22T13:53:51Z</dcterms:created>
  <dcterms:modified xsi:type="dcterms:W3CDTF">2023-04-23T19:28:29Z</dcterms:modified>
</cp:coreProperties>
</file>